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1" r:id="rId4"/>
    <p:sldMasterId id="2147484776" r:id="rId5"/>
    <p:sldMasterId id="2147484810" r:id="rId6"/>
    <p:sldMasterId id="2147484853" r:id="rId7"/>
  </p:sldMasterIdLst>
  <p:notesMasterIdLst>
    <p:notesMasterId r:id="rId55"/>
  </p:notesMasterIdLst>
  <p:handoutMasterIdLst>
    <p:handoutMasterId r:id="rId56"/>
  </p:handoutMasterIdLst>
  <p:sldIdLst>
    <p:sldId id="1808" r:id="rId8"/>
    <p:sldId id="1603" r:id="rId9"/>
    <p:sldId id="4306" r:id="rId10"/>
    <p:sldId id="4310" r:id="rId11"/>
    <p:sldId id="4311" r:id="rId12"/>
    <p:sldId id="477" r:id="rId13"/>
    <p:sldId id="4298" r:id="rId14"/>
    <p:sldId id="4332" r:id="rId15"/>
    <p:sldId id="1878" r:id="rId16"/>
    <p:sldId id="1749" r:id="rId17"/>
    <p:sldId id="1567" r:id="rId18"/>
    <p:sldId id="494" r:id="rId19"/>
    <p:sldId id="4339" r:id="rId20"/>
    <p:sldId id="495" r:id="rId21"/>
    <p:sldId id="496" r:id="rId22"/>
    <p:sldId id="4325" r:id="rId23"/>
    <p:sldId id="497" r:id="rId24"/>
    <p:sldId id="498" r:id="rId25"/>
    <p:sldId id="1743" r:id="rId26"/>
    <p:sldId id="1744" r:id="rId27"/>
    <p:sldId id="1745" r:id="rId28"/>
    <p:sldId id="4326" r:id="rId29"/>
    <p:sldId id="1746" r:id="rId30"/>
    <p:sldId id="1747" r:id="rId31"/>
    <p:sldId id="1748" r:id="rId32"/>
    <p:sldId id="4328" r:id="rId33"/>
    <p:sldId id="4327" r:id="rId34"/>
    <p:sldId id="1776" r:id="rId35"/>
    <p:sldId id="1777" r:id="rId36"/>
    <p:sldId id="1779" r:id="rId37"/>
    <p:sldId id="1780" r:id="rId38"/>
    <p:sldId id="1781" r:id="rId39"/>
    <p:sldId id="4329" r:id="rId40"/>
    <p:sldId id="1569" r:id="rId41"/>
    <p:sldId id="4330" r:id="rId42"/>
    <p:sldId id="1940" r:id="rId43"/>
    <p:sldId id="1571" r:id="rId44"/>
    <p:sldId id="2475" r:id="rId45"/>
    <p:sldId id="4347" r:id="rId46"/>
    <p:sldId id="4345" r:id="rId47"/>
    <p:sldId id="4346" r:id="rId48"/>
    <p:sldId id="2298" r:id="rId49"/>
    <p:sldId id="4331" r:id="rId50"/>
    <p:sldId id="4323" r:id="rId51"/>
    <p:sldId id="4364" r:id="rId52"/>
    <p:sldId id="4365" r:id="rId53"/>
    <p:sldId id="1532"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603"/>
            <p14:sldId id="4306"/>
            <p14:sldId id="4310"/>
            <p14:sldId id="4311"/>
            <p14:sldId id="477"/>
            <p14:sldId id="4298"/>
            <p14:sldId id="4332"/>
            <p14:sldId id="1878"/>
            <p14:sldId id="1749"/>
            <p14:sldId id="1567"/>
            <p14:sldId id="494"/>
            <p14:sldId id="4339"/>
            <p14:sldId id="495"/>
            <p14:sldId id="496"/>
            <p14:sldId id="4325"/>
            <p14:sldId id="497"/>
            <p14:sldId id="498"/>
            <p14:sldId id="1743"/>
            <p14:sldId id="1744"/>
            <p14:sldId id="1745"/>
            <p14:sldId id="4326"/>
            <p14:sldId id="1746"/>
            <p14:sldId id="1747"/>
            <p14:sldId id="1748"/>
            <p14:sldId id="4328"/>
            <p14:sldId id="4327"/>
            <p14:sldId id="1776"/>
            <p14:sldId id="1777"/>
            <p14:sldId id="1779"/>
            <p14:sldId id="1780"/>
            <p14:sldId id="1781"/>
            <p14:sldId id="4329"/>
            <p14:sldId id="1569"/>
            <p14:sldId id="4330"/>
            <p14:sldId id="1940"/>
            <p14:sldId id="1571"/>
            <p14:sldId id="2475"/>
            <p14:sldId id="4347"/>
            <p14:sldId id="4345"/>
            <p14:sldId id="4346"/>
            <p14:sldId id="2298"/>
            <p14:sldId id="4331"/>
            <p14:sldId id="4323"/>
            <p14:sldId id="4364"/>
            <p14:sldId id="436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50E6FF"/>
    <a:srgbClr val="0078D4"/>
    <a:srgbClr val="FFFFFF"/>
    <a:srgbClr val="1A1A1A"/>
    <a:srgbClr val="EAEAEA"/>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61C0F2-5AF1-4628-AB4D-927931B93926}" v="17" dt="2019-08-22T12:32:03.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92109" autoAdjust="0"/>
  </p:normalViewPr>
  <p:slideViewPr>
    <p:cSldViewPr snapToGrid="0">
      <p:cViewPr varScale="1">
        <p:scale>
          <a:sx n="93" d="100"/>
          <a:sy n="93" d="100"/>
        </p:scale>
        <p:origin x="72" y="25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De Tender" userId="b54b6209-5f27-411f-8c6b-6b5d6b548771" providerId="ADAL" clId="{5D61C0F2-5AF1-4628-AB4D-927931B93926}"/>
    <pc:docChg chg="undo custSel addSld delSld modSld modSection">
      <pc:chgData name="Peter De Tender" userId="b54b6209-5f27-411f-8c6b-6b5d6b548771" providerId="ADAL" clId="{5D61C0F2-5AF1-4628-AB4D-927931B93926}" dt="2019-08-22T17:03:14.074" v="233" actId="2696"/>
      <pc:docMkLst>
        <pc:docMk/>
      </pc:docMkLst>
      <pc:sldChg chg="modSp">
        <pc:chgData name="Peter De Tender" userId="b54b6209-5f27-411f-8c6b-6b5d6b548771" providerId="ADAL" clId="{5D61C0F2-5AF1-4628-AB4D-927931B93926}" dt="2019-08-22T17:01:27.589" v="225" actId="6549"/>
        <pc:sldMkLst>
          <pc:docMk/>
          <pc:sldMk cId="272630344" sldId="477"/>
        </pc:sldMkLst>
        <pc:spChg chg="mod">
          <ac:chgData name="Peter De Tender" userId="b54b6209-5f27-411f-8c6b-6b5d6b548771" providerId="ADAL" clId="{5D61C0F2-5AF1-4628-AB4D-927931B93926}" dt="2019-08-22T17:01:27.589" v="225" actId="6549"/>
          <ac:spMkLst>
            <pc:docMk/>
            <pc:sldMk cId="272630344" sldId="477"/>
            <ac:spMk id="6" creationId="{CB2DEB99-EE36-4674-B7A1-6DE5A0E98B70}"/>
          </ac:spMkLst>
        </pc:spChg>
      </pc:sldChg>
      <pc:sldChg chg="del">
        <pc:chgData name="Peter De Tender" userId="b54b6209-5f27-411f-8c6b-6b5d6b548771" providerId="ADAL" clId="{5D61C0F2-5AF1-4628-AB4D-927931B93926}" dt="2019-08-22T12:18:44.936" v="115" actId="2696"/>
        <pc:sldMkLst>
          <pc:docMk/>
          <pc:sldMk cId="1995050349" sldId="1523"/>
        </pc:sldMkLst>
      </pc:sldChg>
      <pc:sldChg chg="del">
        <pc:chgData name="Peter De Tender" userId="b54b6209-5f27-411f-8c6b-6b5d6b548771" providerId="ADAL" clId="{5D61C0F2-5AF1-4628-AB4D-927931B93926}" dt="2019-08-22T12:18:45.031" v="117" actId="2696"/>
        <pc:sldMkLst>
          <pc:docMk/>
          <pc:sldMk cId="1811665972" sldId="1524"/>
        </pc:sldMkLst>
      </pc:sldChg>
      <pc:sldChg chg="del">
        <pc:chgData name="Peter De Tender" userId="b54b6209-5f27-411f-8c6b-6b5d6b548771" providerId="ADAL" clId="{5D61C0F2-5AF1-4628-AB4D-927931B93926}" dt="2019-08-22T12:18:45.169" v="123" actId="2696"/>
        <pc:sldMkLst>
          <pc:docMk/>
          <pc:sldMk cId="203203085" sldId="1527"/>
        </pc:sldMkLst>
      </pc:sldChg>
      <pc:sldChg chg="del">
        <pc:chgData name="Peter De Tender" userId="b54b6209-5f27-411f-8c6b-6b5d6b548771" providerId="ADAL" clId="{5D61C0F2-5AF1-4628-AB4D-927931B93926}" dt="2019-08-22T12:18:45.186" v="124" actId="2696"/>
        <pc:sldMkLst>
          <pc:docMk/>
          <pc:sldMk cId="242452099" sldId="1528"/>
        </pc:sldMkLst>
      </pc:sldChg>
      <pc:sldChg chg="del">
        <pc:chgData name="Peter De Tender" userId="b54b6209-5f27-411f-8c6b-6b5d6b548771" providerId="ADAL" clId="{5D61C0F2-5AF1-4628-AB4D-927931B93926}" dt="2019-08-22T12:18:45.224" v="126" actId="2696"/>
        <pc:sldMkLst>
          <pc:docMk/>
          <pc:sldMk cId="3249496989" sldId="1529"/>
        </pc:sldMkLst>
      </pc:sldChg>
      <pc:sldChg chg="del">
        <pc:chgData name="Peter De Tender" userId="b54b6209-5f27-411f-8c6b-6b5d6b548771" providerId="ADAL" clId="{5D61C0F2-5AF1-4628-AB4D-927931B93926}" dt="2019-08-22T12:18:45.252" v="128" actId="2696"/>
        <pc:sldMkLst>
          <pc:docMk/>
          <pc:sldMk cId="1041029672" sldId="1530"/>
        </pc:sldMkLst>
      </pc:sldChg>
      <pc:sldChg chg="del">
        <pc:chgData name="Peter De Tender" userId="b54b6209-5f27-411f-8c6b-6b5d6b548771" providerId="ADAL" clId="{5D61C0F2-5AF1-4628-AB4D-927931B93926}" dt="2019-08-22T12:18:45.276" v="130" actId="2696"/>
        <pc:sldMkLst>
          <pc:docMk/>
          <pc:sldMk cId="1789865309" sldId="1531"/>
        </pc:sldMkLst>
      </pc:sldChg>
      <pc:sldChg chg="del">
        <pc:chgData name="Peter De Tender" userId="b54b6209-5f27-411f-8c6b-6b5d6b548771" providerId="ADAL" clId="{5D61C0F2-5AF1-4628-AB4D-927931B93926}" dt="2019-08-22T12:18:44.881" v="113" actId="2696"/>
        <pc:sldMkLst>
          <pc:docMk/>
          <pc:sldMk cId="895908902" sldId="1548"/>
        </pc:sldMkLst>
      </pc:sldChg>
      <pc:sldChg chg="del">
        <pc:chgData name="Peter De Tender" userId="b54b6209-5f27-411f-8c6b-6b5d6b548771" providerId="ADAL" clId="{5D61C0F2-5AF1-4628-AB4D-927931B93926}" dt="2019-08-22T12:18:44.907" v="114" actId="2696"/>
        <pc:sldMkLst>
          <pc:docMk/>
          <pc:sldMk cId="3188989622" sldId="1635"/>
        </pc:sldMkLst>
      </pc:sldChg>
      <pc:sldChg chg="del">
        <pc:chgData name="Peter De Tender" userId="b54b6209-5f27-411f-8c6b-6b5d6b548771" providerId="ADAL" clId="{5D61C0F2-5AF1-4628-AB4D-927931B93926}" dt="2019-08-22T12:18:44.815" v="111" actId="2696"/>
        <pc:sldMkLst>
          <pc:docMk/>
          <pc:sldMk cId="3957722359" sldId="1660"/>
        </pc:sldMkLst>
      </pc:sldChg>
      <pc:sldChg chg="del">
        <pc:chgData name="Peter De Tender" userId="b54b6209-5f27-411f-8c6b-6b5d6b548771" providerId="ADAL" clId="{5D61C0F2-5AF1-4628-AB4D-927931B93926}" dt="2019-08-22T12:18:44.841" v="112" actId="2696"/>
        <pc:sldMkLst>
          <pc:docMk/>
          <pc:sldMk cId="1793706927" sldId="1670"/>
        </pc:sldMkLst>
      </pc:sldChg>
      <pc:sldChg chg="del">
        <pc:chgData name="Peter De Tender" userId="b54b6209-5f27-411f-8c6b-6b5d6b548771" providerId="ADAL" clId="{5D61C0F2-5AF1-4628-AB4D-927931B93926}" dt="2019-08-22T12:18:44.793" v="110" actId="2696"/>
        <pc:sldMkLst>
          <pc:docMk/>
          <pc:sldMk cId="3182288875" sldId="1720"/>
        </pc:sldMkLst>
      </pc:sldChg>
      <pc:sldChg chg="del">
        <pc:chgData name="Peter De Tender" userId="b54b6209-5f27-411f-8c6b-6b5d6b548771" providerId="ADAL" clId="{5D61C0F2-5AF1-4628-AB4D-927931B93926}" dt="2019-08-22T12:18:45.099" v="119" actId="2696"/>
        <pc:sldMkLst>
          <pc:docMk/>
          <pc:sldMk cId="1385213503" sldId="1802"/>
        </pc:sldMkLst>
      </pc:sldChg>
      <pc:sldChg chg="del">
        <pc:chgData name="Peter De Tender" userId="b54b6209-5f27-411f-8c6b-6b5d6b548771" providerId="ADAL" clId="{5D61C0F2-5AF1-4628-AB4D-927931B93926}" dt="2019-08-22T12:18:45.130" v="120" actId="2696"/>
        <pc:sldMkLst>
          <pc:docMk/>
          <pc:sldMk cId="2605536240" sldId="1803"/>
        </pc:sldMkLst>
      </pc:sldChg>
      <pc:sldChg chg="del">
        <pc:chgData name="Peter De Tender" userId="b54b6209-5f27-411f-8c6b-6b5d6b548771" providerId="ADAL" clId="{5D61C0F2-5AF1-4628-AB4D-927931B93926}" dt="2019-08-22T12:18:45.149" v="121" actId="2696"/>
        <pc:sldMkLst>
          <pc:docMk/>
          <pc:sldMk cId="737538867" sldId="1804"/>
        </pc:sldMkLst>
      </pc:sldChg>
      <pc:sldChg chg="del">
        <pc:chgData name="Peter De Tender" userId="b54b6209-5f27-411f-8c6b-6b5d6b548771" providerId="ADAL" clId="{5D61C0F2-5AF1-4628-AB4D-927931B93926}" dt="2019-08-22T12:18:44.765" v="108" actId="2696"/>
        <pc:sldMkLst>
          <pc:docMk/>
          <pc:sldMk cId="3268074237" sldId="1805"/>
        </pc:sldMkLst>
      </pc:sldChg>
      <pc:sldChg chg="del">
        <pc:chgData name="Peter De Tender" userId="b54b6209-5f27-411f-8c6b-6b5d6b548771" providerId="ADAL" clId="{5D61C0F2-5AF1-4628-AB4D-927931B93926}" dt="2019-08-22T12:18:44.724" v="107" actId="2696"/>
        <pc:sldMkLst>
          <pc:docMk/>
          <pc:sldMk cId="554032740" sldId="1806"/>
        </pc:sldMkLst>
      </pc:sldChg>
      <pc:sldChg chg="del">
        <pc:chgData name="Peter De Tender" userId="b54b6209-5f27-411f-8c6b-6b5d6b548771" providerId="ADAL" clId="{5D61C0F2-5AF1-4628-AB4D-927931B93926}" dt="2019-08-22T12:18:45.310" v="132" actId="2696"/>
        <pc:sldMkLst>
          <pc:docMk/>
          <pc:sldMk cId="829152042" sldId="1807"/>
        </pc:sldMkLst>
      </pc:sldChg>
      <pc:sldChg chg="add del">
        <pc:chgData name="Peter De Tender" userId="b54b6209-5f27-411f-8c6b-6b5d6b548771" providerId="ADAL" clId="{5D61C0F2-5AF1-4628-AB4D-927931B93926}" dt="2019-08-22T17:03:14.063" v="231" actId="2696"/>
        <pc:sldMkLst>
          <pc:docMk/>
          <pc:sldMk cId="3717978867" sldId="2298"/>
        </pc:sldMkLst>
      </pc:sldChg>
      <pc:sldChg chg="modSp">
        <pc:chgData name="Peter De Tender" userId="b54b6209-5f27-411f-8c6b-6b5d6b548771" providerId="ADAL" clId="{5D61C0F2-5AF1-4628-AB4D-927931B93926}" dt="2019-08-22T12:31:20.920" v="224" actId="12"/>
        <pc:sldMkLst>
          <pc:docMk/>
          <pc:sldMk cId="1583526964" sldId="2475"/>
        </pc:sldMkLst>
        <pc:spChg chg="mod">
          <ac:chgData name="Peter De Tender" userId="b54b6209-5f27-411f-8c6b-6b5d6b548771" providerId="ADAL" clId="{5D61C0F2-5AF1-4628-AB4D-927931B93926}" dt="2019-08-22T12:31:20.920" v="224" actId="12"/>
          <ac:spMkLst>
            <pc:docMk/>
            <pc:sldMk cId="1583526964" sldId="2475"/>
            <ac:spMk id="3" creationId="{461EEF9B-AA01-40AC-B139-02A2C21769BC}"/>
          </ac:spMkLst>
        </pc:spChg>
        <pc:spChg chg="mod">
          <ac:chgData name="Peter De Tender" userId="b54b6209-5f27-411f-8c6b-6b5d6b548771" providerId="ADAL" clId="{5D61C0F2-5AF1-4628-AB4D-927931B93926}" dt="2019-08-22T12:30:24.127" v="214" actId="207"/>
          <ac:spMkLst>
            <pc:docMk/>
            <pc:sldMk cId="1583526964" sldId="2475"/>
            <ac:spMk id="40" creationId="{D9ED1104-BD1C-4430-A775-E76F498ACC3E}"/>
          </ac:spMkLst>
        </pc:spChg>
        <pc:spChg chg="mod">
          <ac:chgData name="Peter De Tender" userId="b54b6209-5f27-411f-8c6b-6b5d6b548771" providerId="ADAL" clId="{5D61C0F2-5AF1-4628-AB4D-927931B93926}" dt="2019-08-22T12:30:24.127" v="214" actId="207"/>
          <ac:spMkLst>
            <pc:docMk/>
            <pc:sldMk cId="1583526964" sldId="2475"/>
            <ac:spMk id="41" creationId="{EF5CE07B-7971-476E-ABAF-AF09998B828F}"/>
          </ac:spMkLst>
        </pc:spChg>
        <pc:spChg chg="mod">
          <ac:chgData name="Peter De Tender" userId="b54b6209-5f27-411f-8c6b-6b5d6b548771" providerId="ADAL" clId="{5D61C0F2-5AF1-4628-AB4D-927931B93926}" dt="2019-08-22T12:30:24.127" v="214" actId="207"/>
          <ac:spMkLst>
            <pc:docMk/>
            <pc:sldMk cId="1583526964" sldId="2475"/>
            <ac:spMk id="42" creationId="{75C7CFED-5BAB-423C-A3C1-70F02000AB0D}"/>
          </ac:spMkLst>
        </pc:spChg>
        <pc:spChg chg="mod">
          <ac:chgData name="Peter De Tender" userId="b54b6209-5f27-411f-8c6b-6b5d6b548771" providerId="ADAL" clId="{5D61C0F2-5AF1-4628-AB4D-927931B93926}" dt="2019-08-22T12:30:19.381" v="213" actId="207"/>
          <ac:spMkLst>
            <pc:docMk/>
            <pc:sldMk cId="1583526964" sldId="2475"/>
            <ac:spMk id="43" creationId="{38C841BE-B663-49CE-A4EF-C2B5E36E390C}"/>
          </ac:spMkLst>
        </pc:spChg>
        <pc:spChg chg="mod">
          <ac:chgData name="Peter De Tender" userId="b54b6209-5f27-411f-8c6b-6b5d6b548771" providerId="ADAL" clId="{5D61C0F2-5AF1-4628-AB4D-927931B93926}" dt="2019-08-22T12:30:19.381" v="213" actId="207"/>
          <ac:spMkLst>
            <pc:docMk/>
            <pc:sldMk cId="1583526964" sldId="2475"/>
            <ac:spMk id="44" creationId="{0C8DF9C6-070B-4D8D-B6F2-586A2888321C}"/>
          </ac:spMkLst>
        </pc:spChg>
        <pc:spChg chg="mod">
          <ac:chgData name="Peter De Tender" userId="b54b6209-5f27-411f-8c6b-6b5d6b548771" providerId="ADAL" clId="{5D61C0F2-5AF1-4628-AB4D-927931B93926}" dt="2019-08-22T12:30:19.381" v="213" actId="207"/>
          <ac:spMkLst>
            <pc:docMk/>
            <pc:sldMk cId="1583526964" sldId="2475"/>
            <ac:spMk id="45" creationId="{28C6C336-E478-4FDE-A0A4-F7801BB519C2}"/>
          </ac:spMkLst>
        </pc:spChg>
        <pc:spChg chg="mod">
          <ac:chgData name="Peter De Tender" userId="b54b6209-5f27-411f-8c6b-6b5d6b548771" providerId="ADAL" clId="{5D61C0F2-5AF1-4628-AB4D-927931B93926}" dt="2019-08-22T12:27:51.253" v="190" actId="1076"/>
          <ac:spMkLst>
            <pc:docMk/>
            <pc:sldMk cId="1583526964" sldId="2475"/>
            <ac:spMk id="46" creationId="{C1124DAA-62CD-4B0A-A023-14E7163D0E48}"/>
          </ac:spMkLst>
        </pc:spChg>
        <pc:spChg chg="mod">
          <ac:chgData name="Peter De Tender" userId="b54b6209-5f27-411f-8c6b-6b5d6b548771" providerId="ADAL" clId="{5D61C0F2-5AF1-4628-AB4D-927931B93926}" dt="2019-08-22T12:30:35.963" v="216" actId="14100"/>
          <ac:spMkLst>
            <pc:docMk/>
            <pc:sldMk cId="1583526964" sldId="2475"/>
            <ac:spMk id="47" creationId="{D731FCE0-9C85-4E0B-85EC-882EA8C414A5}"/>
          </ac:spMkLst>
        </pc:spChg>
        <pc:spChg chg="mod">
          <ac:chgData name="Peter De Tender" userId="b54b6209-5f27-411f-8c6b-6b5d6b548771" providerId="ADAL" clId="{5D61C0F2-5AF1-4628-AB4D-927931B93926}" dt="2019-08-22T12:30:43.014" v="218" actId="122"/>
          <ac:spMkLst>
            <pc:docMk/>
            <pc:sldMk cId="1583526964" sldId="2475"/>
            <ac:spMk id="48" creationId="{90105D1E-F7D8-44BE-838D-AF7C73F5D3CB}"/>
          </ac:spMkLst>
        </pc:spChg>
        <pc:spChg chg="mod">
          <ac:chgData name="Peter De Tender" userId="b54b6209-5f27-411f-8c6b-6b5d6b548771" providerId="ADAL" clId="{5D61C0F2-5AF1-4628-AB4D-927931B93926}" dt="2019-08-22T12:30:54.283" v="220" actId="14100"/>
          <ac:spMkLst>
            <pc:docMk/>
            <pc:sldMk cId="1583526964" sldId="2475"/>
            <ac:spMk id="49" creationId="{3F8AB898-DA23-4EC6-948C-202D1CBDB7A1}"/>
          </ac:spMkLst>
        </pc:spChg>
      </pc:sldChg>
      <pc:sldChg chg="addSp delSp modSp add del">
        <pc:chgData name="Peter De Tender" userId="b54b6209-5f27-411f-8c6b-6b5d6b548771" providerId="ADAL" clId="{5D61C0F2-5AF1-4628-AB4D-927931B93926}" dt="2019-08-22T17:03:14.060" v="230" actId="2696"/>
        <pc:sldMkLst>
          <pc:docMk/>
          <pc:sldMk cId="288389298" sldId="4331"/>
        </pc:sldMkLst>
        <pc:spChg chg="add mod">
          <ac:chgData name="Peter De Tender" userId="b54b6209-5f27-411f-8c6b-6b5d6b548771" providerId="ADAL" clId="{5D61C0F2-5AF1-4628-AB4D-927931B93926}" dt="2019-08-22T12:17:40.242" v="65" actId="404"/>
          <ac:spMkLst>
            <pc:docMk/>
            <pc:sldMk cId="288389298" sldId="4331"/>
            <ac:spMk id="2" creationId="{1C72BF3C-026C-43A7-BFD2-469DB40CC7FA}"/>
          </ac:spMkLst>
        </pc:spChg>
        <pc:spChg chg="add del mod">
          <ac:chgData name="Peter De Tender" userId="b54b6209-5f27-411f-8c6b-6b5d6b548771" providerId="ADAL" clId="{5D61C0F2-5AF1-4628-AB4D-927931B93926}" dt="2019-08-22T12:17:28.643" v="55" actId="478"/>
          <ac:spMkLst>
            <pc:docMk/>
            <pc:sldMk cId="288389298" sldId="4331"/>
            <ac:spMk id="3" creationId="{343223C4-0FBE-4E9B-892A-4455ED95F04C}"/>
          </ac:spMkLst>
        </pc:spChg>
        <pc:spChg chg="add del mod">
          <ac:chgData name="Peter De Tender" userId="b54b6209-5f27-411f-8c6b-6b5d6b548771" providerId="ADAL" clId="{5D61C0F2-5AF1-4628-AB4D-927931B93926}" dt="2019-08-22T12:17:31.409" v="56" actId="478"/>
          <ac:spMkLst>
            <pc:docMk/>
            <pc:sldMk cId="288389298" sldId="4331"/>
            <ac:spMk id="4" creationId="{8D72BD2F-CC70-4EB4-A0B5-78AB5B31C476}"/>
          </ac:spMkLst>
        </pc:spChg>
        <pc:spChg chg="del">
          <ac:chgData name="Peter De Tender" userId="b54b6209-5f27-411f-8c6b-6b5d6b548771" providerId="ADAL" clId="{5D61C0F2-5AF1-4628-AB4D-927931B93926}" dt="2019-08-22T12:17:26.218" v="54"/>
          <ac:spMkLst>
            <pc:docMk/>
            <pc:sldMk cId="288389298" sldId="4331"/>
            <ac:spMk id="6" creationId="{C0CA5EB7-D1C9-4BEB-A241-938D613C1E42}"/>
          </ac:spMkLst>
        </pc:spChg>
        <pc:spChg chg="mod">
          <ac:chgData name="Peter De Tender" userId="b54b6209-5f27-411f-8c6b-6b5d6b548771" providerId="ADAL" clId="{5D61C0F2-5AF1-4628-AB4D-927931B93926}" dt="2019-08-22T12:18:08.308" v="106" actId="20577"/>
          <ac:spMkLst>
            <pc:docMk/>
            <pc:sldMk cId="288389298" sldId="4331"/>
            <ac:spMk id="7" creationId="{C019E044-D8A6-40A3-9527-7CACD6F274AF}"/>
          </ac:spMkLst>
        </pc:spChg>
      </pc:sldChg>
      <pc:sldChg chg="add del">
        <pc:chgData name="Peter De Tender" userId="b54b6209-5f27-411f-8c6b-6b5d6b548771" providerId="ADAL" clId="{5D61C0F2-5AF1-4628-AB4D-927931B93926}" dt="2019-08-22T17:03:14.074" v="233" actId="2696"/>
        <pc:sldMkLst>
          <pc:docMk/>
          <pc:sldMk cId="3060629013" sldId="4345"/>
        </pc:sldMkLst>
      </pc:sldChg>
      <pc:sldChg chg="modSp add del">
        <pc:chgData name="Peter De Tender" userId="b54b6209-5f27-411f-8c6b-6b5d6b548771" providerId="ADAL" clId="{5D61C0F2-5AF1-4628-AB4D-927931B93926}" dt="2019-08-22T17:03:14.066" v="232" actId="2696"/>
        <pc:sldMkLst>
          <pc:docMk/>
          <pc:sldMk cId="860964983" sldId="4346"/>
        </pc:sldMkLst>
        <pc:spChg chg="mod">
          <ac:chgData name="Peter De Tender" userId="b54b6209-5f27-411f-8c6b-6b5d6b548771" providerId="ADAL" clId="{5D61C0F2-5AF1-4628-AB4D-927931B93926}" dt="2019-08-22T12:17:07.860" v="53" actId="20577"/>
          <ac:spMkLst>
            <pc:docMk/>
            <pc:sldMk cId="860964983" sldId="4346"/>
            <ac:spMk id="5" creationId="{4F9222BF-BEAD-4557-93DB-17429E8F4A56}"/>
          </ac:spMkLst>
        </pc:spChg>
      </pc:sldChg>
      <pc:sldChg chg="modSp">
        <pc:chgData name="Peter De Tender" userId="b54b6209-5f27-411f-8c6b-6b5d6b548771" providerId="ADAL" clId="{5D61C0F2-5AF1-4628-AB4D-927931B93926}" dt="2019-08-22T12:19:49.942" v="184" actId="20577"/>
        <pc:sldMkLst>
          <pc:docMk/>
          <pc:sldMk cId="240323736" sldId="4365"/>
        </pc:sldMkLst>
        <pc:spChg chg="mod">
          <ac:chgData name="Peter De Tender" userId="b54b6209-5f27-411f-8c6b-6b5d6b548771" providerId="ADAL" clId="{5D61C0F2-5AF1-4628-AB4D-927931B93926}" dt="2019-08-22T12:19:49.942" v="184" actId="20577"/>
          <ac:spMkLst>
            <pc:docMk/>
            <pc:sldMk cId="240323736" sldId="4365"/>
            <ac:spMk id="5" creationId="{94FF6427-3B79-4E7B-AAD7-5401A7BF243C}"/>
          </ac:spMkLst>
        </pc:spChg>
      </pc:sldChg>
      <pc:sldMasterChg chg="delSldLayout">
        <pc:chgData name="Peter De Tender" userId="b54b6209-5f27-411f-8c6b-6b5d6b548771" providerId="ADAL" clId="{5D61C0F2-5AF1-4628-AB4D-927931B93926}" dt="2019-08-22T12:18:45.313" v="133" actId="2696"/>
        <pc:sldMasterMkLst>
          <pc:docMk/>
          <pc:sldMasterMk cId="4266282189" sldId="2147484731"/>
        </pc:sldMasterMkLst>
        <pc:sldLayoutChg chg="del">
          <pc:chgData name="Peter De Tender" userId="b54b6209-5f27-411f-8c6b-6b5d6b548771" providerId="ADAL" clId="{5D61C0F2-5AF1-4628-AB4D-927931B93926}" dt="2019-08-22T12:18:45.313" v="133" actId="2696"/>
          <pc:sldLayoutMkLst>
            <pc:docMk/>
            <pc:sldMasterMk cId="4266282189" sldId="2147484731"/>
            <pc:sldLayoutMk cId="3939302507" sldId="2147484764"/>
          </pc:sldLayoutMkLst>
        </pc:sldLayoutChg>
        <pc:sldLayoutChg chg="del">
          <pc:chgData name="Peter De Tender" userId="b54b6209-5f27-411f-8c6b-6b5d6b548771" providerId="ADAL" clId="{5D61C0F2-5AF1-4628-AB4D-927931B93926}" dt="2019-08-22T12:18:44.769" v="109" actId="2696"/>
          <pc:sldLayoutMkLst>
            <pc:docMk/>
            <pc:sldMasterMk cId="4266282189" sldId="2147484731"/>
            <pc:sldLayoutMk cId="366778981" sldId="2147484765"/>
          </pc:sldLayoutMkLst>
        </pc:sldLayoutChg>
        <pc:sldLayoutChg chg="del">
          <pc:chgData name="Peter De Tender" userId="b54b6209-5f27-411f-8c6b-6b5d6b548771" providerId="ADAL" clId="{5D61C0F2-5AF1-4628-AB4D-927931B93926}" dt="2019-08-22T12:18:44.940" v="116" actId="2696"/>
          <pc:sldLayoutMkLst>
            <pc:docMk/>
            <pc:sldMasterMk cId="4266282189" sldId="2147484731"/>
            <pc:sldLayoutMk cId="3607116847" sldId="2147484766"/>
          </pc:sldLayoutMkLst>
        </pc:sldLayoutChg>
        <pc:sldLayoutChg chg="del">
          <pc:chgData name="Peter De Tender" userId="b54b6209-5f27-411f-8c6b-6b5d6b548771" providerId="ADAL" clId="{5D61C0F2-5AF1-4628-AB4D-927931B93926}" dt="2019-08-22T12:18:45.035" v="118" actId="2696"/>
          <pc:sldLayoutMkLst>
            <pc:docMk/>
            <pc:sldMasterMk cId="4266282189" sldId="2147484731"/>
            <pc:sldLayoutMk cId="1967593098" sldId="2147484768"/>
          </pc:sldLayoutMkLst>
        </pc:sldLayoutChg>
        <pc:sldLayoutChg chg="del">
          <pc:chgData name="Peter De Tender" userId="b54b6209-5f27-411f-8c6b-6b5d6b548771" providerId="ADAL" clId="{5D61C0F2-5AF1-4628-AB4D-927931B93926}" dt="2019-08-22T12:18:45.153" v="122" actId="2696"/>
          <pc:sldLayoutMkLst>
            <pc:docMk/>
            <pc:sldMasterMk cId="4266282189" sldId="2147484731"/>
            <pc:sldLayoutMk cId="2327361456" sldId="2147484769"/>
          </pc:sldLayoutMkLst>
        </pc:sldLayoutChg>
        <pc:sldLayoutChg chg="del">
          <pc:chgData name="Peter De Tender" userId="b54b6209-5f27-411f-8c6b-6b5d6b548771" providerId="ADAL" clId="{5D61C0F2-5AF1-4628-AB4D-927931B93926}" dt="2019-08-22T12:18:45.189" v="125" actId="2696"/>
          <pc:sldLayoutMkLst>
            <pc:docMk/>
            <pc:sldMasterMk cId="4266282189" sldId="2147484731"/>
            <pc:sldLayoutMk cId="3657546676" sldId="2147484771"/>
          </pc:sldLayoutMkLst>
        </pc:sldLayoutChg>
        <pc:sldLayoutChg chg="del">
          <pc:chgData name="Peter De Tender" userId="b54b6209-5f27-411f-8c6b-6b5d6b548771" providerId="ADAL" clId="{5D61C0F2-5AF1-4628-AB4D-927931B93926}" dt="2019-08-22T12:18:45.226" v="127" actId="2696"/>
          <pc:sldLayoutMkLst>
            <pc:docMk/>
            <pc:sldMasterMk cId="4266282189" sldId="2147484731"/>
            <pc:sldLayoutMk cId="2055031013" sldId="2147484772"/>
          </pc:sldLayoutMkLst>
        </pc:sldLayoutChg>
        <pc:sldLayoutChg chg="del">
          <pc:chgData name="Peter De Tender" userId="b54b6209-5f27-411f-8c6b-6b5d6b548771" providerId="ADAL" clId="{5D61C0F2-5AF1-4628-AB4D-927931B93926}" dt="2019-08-22T12:18:45.255" v="129" actId="2696"/>
          <pc:sldLayoutMkLst>
            <pc:docMk/>
            <pc:sldMasterMk cId="4266282189" sldId="2147484731"/>
            <pc:sldLayoutMk cId="2823110905" sldId="2147484773"/>
          </pc:sldLayoutMkLst>
        </pc:sldLayoutChg>
        <pc:sldLayoutChg chg="del">
          <pc:chgData name="Peter De Tender" userId="b54b6209-5f27-411f-8c6b-6b5d6b548771" providerId="ADAL" clId="{5D61C0F2-5AF1-4628-AB4D-927931B93926}" dt="2019-08-22T12:18:45.279" v="131" actId="2696"/>
          <pc:sldLayoutMkLst>
            <pc:docMk/>
            <pc:sldMasterMk cId="4266282189" sldId="2147484731"/>
            <pc:sldLayoutMk cId="2185083422" sldId="214748477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8/20/2019 10:59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8/20/2019 10:59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0813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8/21/2019 10:43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64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8/22/2019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542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8/22/2019 11:50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889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9990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2761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10:43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530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8/21/2019 10:43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84550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488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8/21/2019 10:43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93380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8/21/2019 10:43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61092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283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8/21/2019 10:43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2450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925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8/22/2019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296805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92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8/22/2019 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3299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3469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8/20/2019 10:59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88318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8/21/2019 10:43 PM</a:t>
            </a:fld>
            <a:endParaRPr lang="en-US" dirty="0"/>
          </a:p>
        </p:txBody>
      </p:sp>
    </p:spTree>
    <p:extLst>
      <p:ext uri="{BB962C8B-B14F-4D97-AF65-F5344CB8AC3E}">
        <p14:creationId xmlns:p14="http://schemas.microsoft.com/office/powerpoint/2010/main" val="278871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8/21/2019 10:43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4953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8/21/2019 10:43 PM</a:t>
            </a:fld>
            <a:endParaRPr lang="en-US" dirty="0"/>
          </a:p>
        </p:txBody>
      </p:sp>
    </p:spTree>
    <p:extLst>
      <p:ext uri="{BB962C8B-B14F-4D97-AF65-F5344CB8AC3E}">
        <p14:creationId xmlns:p14="http://schemas.microsoft.com/office/powerpoint/2010/main" val="388886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2522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Tree>
    <p:extLst>
      <p:ext uri="{BB962C8B-B14F-4D97-AF65-F5344CB8AC3E}">
        <p14:creationId xmlns:p14="http://schemas.microsoft.com/office/powerpoint/2010/main" val="2203145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8/21/2019 10:43 PM</a:t>
            </a:fld>
            <a:endParaRPr lang="en-US" dirty="0"/>
          </a:p>
        </p:txBody>
      </p:sp>
    </p:spTree>
    <p:extLst>
      <p:ext uri="{BB962C8B-B14F-4D97-AF65-F5344CB8AC3E}">
        <p14:creationId xmlns:p14="http://schemas.microsoft.com/office/powerpoint/2010/main" val="323012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3.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949810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838143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270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232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317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684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28399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0711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257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57503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23346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1305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67060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395277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69756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06558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99552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1165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4932062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8100028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73389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56367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0108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8812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175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1178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74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81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583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0534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513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246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AEFF-26A6-44E9-AC76-7473350DE7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A38356-93F8-418A-9177-D32F248A3D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DC2DD2-3C0E-41B1-A785-DF33D53697CE}"/>
              </a:ext>
            </a:extLst>
          </p:cNvPr>
          <p:cNvSpPr>
            <a:spLocks noGrp="1"/>
          </p:cNvSpPr>
          <p:nvPr>
            <p:ph type="dt" sz="half" idx="10"/>
          </p:nvPr>
        </p:nvSpPr>
        <p:spPr/>
        <p:txBody>
          <a:bodyPr/>
          <a:lstStyle/>
          <a:p>
            <a:fld id="{67E36A92-2A11-4D8F-BD8B-4B986B88F833}" type="datetimeFigureOut">
              <a:rPr lang="en-US" smtClean="0"/>
              <a:t>8/22/2019</a:t>
            </a:fld>
            <a:endParaRPr lang="en-US"/>
          </a:p>
        </p:txBody>
      </p:sp>
      <p:sp>
        <p:nvSpPr>
          <p:cNvPr id="5" name="Footer Placeholder 4">
            <a:extLst>
              <a:ext uri="{FF2B5EF4-FFF2-40B4-BE49-F238E27FC236}">
                <a16:creationId xmlns:a16="http://schemas.microsoft.com/office/drawing/2014/main" id="{9BFCC83E-255C-47E1-AEE8-7B59B285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C7D37-EB23-4BE6-82DE-D9DD0A00CCFE}"/>
              </a:ext>
            </a:extLst>
          </p:cNvPr>
          <p:cNvSpPr>
            <a:spLocks noGrp="1"/>
          </p:cNvSpPr>
          <p:nvPr>
            <p:ph type="sldNum" sz="quarter" idx="12"/>
          </p:nvPr>
        </p:nvSpPr>
        <p:spPr/>
        <p:txBody>
          <a:bodyPr/>
          <a:lstStyle/>
          <a:p>
            <a:fld id="{4696E505-1601-4AAE-AB67-B70707EC2E61}" type="slidenum">
              <a:rPr lang="en-US" smtClean="0"/>
              <a:t>‹#›</a:t>
            </a:fld>
            <a:endParaRPr lang="en-US"/>
          </a:p>
        </p:txBody>
      </p:sp>
    </p:spTree>
    <p:extLst>
      <p:ext uri="{BB962C8B-B14F-4D97-AF65-F5344CB8AC3E}">
        <p14:creationId xmlns:p14="http://schemas.microsoft.com/office/powerpoint/2010/main" val="1419326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2811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49130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6046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1611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08850307"/>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06114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89003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246610" y="975114"/>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246611" y="1794684"/>
            <a:ext cx="11277599" cy="492200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Title Placeholder 2">
            <a:extLst>
              <a:ext uri="{FF2B5EF4-FFF2-40B4-BE49-F238E27FC236}">
                <a16:creationId xmlns:a16="http://schemas.microsoft.com/office/drawing/2014/main" id="{63B430AD-2D98-4CE5-9549-72A5A4EE6C5B}"/>
              </a:ext>
            </a:extLst>
          </p:cNvPr>
          <p:cNvSpPr>
            <a:spLocks noGrp="1"/>
          </p:cNvSpPr>
          <p:nvPr>
            <p:ph type="title"/>
          </p:nvPr>
        </p:nvSpPr>
        <p:spPr>
          <a:xfrm>
            <a:off x="246611" y="201180"/>
            <a:ext cx="11277599" cy="712379"/>
          </a:xfrm>
          <a:prstGeom prst="rect">
            <a:avLst/>
          </a:prstGeom>
        </p:spPr>
        <p:txBody>
          <a:bodyPr vert="horz" lIns="0" tIns="0" rIns="0" bIns="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19319702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24283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207818" y="213360"/>
            <a:ext cx="11277599" cy="594360"/>
          </a:xfrm>
          <a:prstGeom prst="rect">
            <a:avLst/>
          </a:prstGeom>
        </p:spPr>
        <p:txBody>
          <a:bodyPr vert="horz" lIns="0" tIns="0" rIns="0" bIns="0" rtlCol="0" anchor="t">
            <a:normAutofit/>
          </a:bodyPr>
          <a:lstStyle>
            <a:lvl1pPr>
              <a:defRPr sz="36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207818" y="80772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a:xfrm>
            <a:off x="10761517" y="6198662"/>
            <a:ext cx="1180135" cy="415498"/>
          </a:xfrm>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5862522" y="162306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215769" y="162306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448018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66666"/>
                </a:solidFill>
                <a:effectLst/>
                <a:uLnTx/>
                <a:uFillTx/>
                <a:latin typeface="Segoe UI"/>
                <a:ea typeface="+mn-ea"/>
                <a:cs typeface="+mn-cs"/>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29AFA16-AEC4-7D4A-82F3-BDAE8E49079E}" type="slidenum">
              <a:rPr kumimoji="0" lang="en-US" sz="1765" b="0" i="0" u="none" strike="noStrike" kern="1200" cap="none" spc="0" normalizeH="0" baseline="0" noProof="0" smtClean="0">
                <a:ln>
                  <a:noFill/>
                </a:ln>
                <a:solidFill>
                  <a:srgbClr val="3C3C41"/>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1866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5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12603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719979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5458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088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060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586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50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13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3250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5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6304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00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08779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3023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54760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3271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3600134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9760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0782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7940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895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8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8781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117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97276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558690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535187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30799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02844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019887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5251016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059903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31449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0443572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117303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5660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686936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17656780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537757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672199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9323118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242167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883687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43997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135096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867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5306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2225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82681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75611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04379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4167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847397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41601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0075477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048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62711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008450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0244878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80168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197087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60834942"/>
      </p:ext>
    </p:extLst>
  </p:cSld>
  <p:clrMapOvr>
    <a:masterClrMapping/>
  </p:clrMapOvr>
  <p:hf hdr="0"/>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C19A-7348-4FC7-B409-6047AB418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6586844-2C62-4558-AC70-DF1023D61C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71A80-D389-42CB-9457-A1089A99AD29}"/>
              </a:ext>
            </a:extLst>
          </p:cNvPr>
          <p:cNvSpPr>
            <a:spLocks noGrp="1"/>
          </p:cNvSpPr>
          <p:nvPr>
            <p:ph type="dt" sz="half" idx="10"/>
          </p:nvPr>
        </p:nvSpPr>
        <p:spPr/>
        <p:txBody>
          <a:bodyPr/>
          <a:lstStyle/>
          <a:p>
            <a:fld id="{4DAD3300-596E-45BC-8393-39A1B3F3D71E}" type="datetimeFigureOut">
              <a:rPr lang="en-AU" smtClean="0"/>
              <a:t>22/08/2019</a:t>
            </a:fld>
            <a:endParaRPr lang="en-AU"/>
          </a:p>
        </p:txBody>
      </p:sp>
      <p:sp>
        <p:nvSpPr>
          <p:cNvPr id="5" name="Footer Placeholder 4">
            <a:extLst>
              <a:ext uri="{FF2B5EF4-FFF2-40B4-BE49-F238E27FC236}">
                <a16:creationId xmlns:a16="http://schemas.microsoft.com/office/drawing/2014/main" id="{584C6A94-5A52-4B57-9CFB-86ADD67DBB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46ABEC-C80F-495C-A406-AA839155F487}"/>
              </a:ext>
            </a:extLst>
          </p:cNvPr>
          <p:cNvSpPr>
            <a:spLocks noGrp="1"/>
          </p:cNvSpPr>
          <p:nvPr>
            <p:ph type="sldNum" sz="quarter" idx="12"/>
          </p:nvPr>
        </p:nvSpPr>
        <p:spPr/>
        <p:txBody>
          <a:bodyPr/>
          <a:lstStyle/>
          <a:p>
            <a:fld id="{2086D750-C2F7-4312-9C09-9ACFBEE01C86}" type="slidenum">
              <a:rPr lang="en-AU" smtClean="0"/>
              <a:t>‹#›</a:t>
            </a:fld>
            <a:endParaRPr lang="en-AU"/>
          </a:p>
        </p:txBody>
      </p:sp>
    </p:spTree>
    <p:extLst>
      <p:ext uri="{BB962C8B-B14F-4D97-AF65-F5344CB8AC3E}">
        <p14:creationId xmlns:p14="http://schemas.microsoft.com/office/powerpoint/2010/main" val="22878591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62341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326707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13422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7989886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2.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image" Target="../media/image26.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image" Target="../media/image1.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theme" Target="../theme/theme3.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theme" Target="../theme/theme4.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image" Target="../media/image33.emf"/><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67" r:id="rId21"/>
    <p:sldLayoutId id="2147484770" r:id="rId22"/>
    <p:sldLayoutId id="2147484775" r:id="rId23"/>
    <p:sldLayoutId id="2147484802" r:id="rId24"/>
    <p:sldLayoutId id="2147484803" r:id="rId25"/>
    <p:sldLayoutId id="2147484804" r:id="rId26"/>
    <p:sldLayoutId id="2147484805" r:id="rId27"/>
    <p:sldLayoutId id="2147484806" r:id="rId28"/>
    <p:sldLayoutId id="2147484807" r:id="rId29"/>
    <p:sldLayoutId id="2147484808" r:id="rId30"/>
    <p:sldLayoutId id="2147484809" r:id="rId31"/>
    <p:sldLayoutId id="2147484887" r:id="rId3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8268146"/>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 id="2147484791" r:id="rId15"/>
    <p:sldLayoutId id="2147484792" r:id="rId16"/>
    <p:sldLayoutId id="2147484793" r:id="rId17"/>
    <p:sldLayoutId id="2147484794" r:id="rId18"/>
    <p:sldLayoutId id="2147484795" r:id="rId19"/>
    <p:sldLayoutId id="2147484796" r:id="rId20"/>
    <p:sldLayoutId id="2147484797" r:id="rId21"/>
    <p:sldLayoutId id="2147484798" r:id="rId22"/>
    <p:sldLayoutId id="2147484799" r:id="rId23"/>
    <p:sldLayoutId id="2147484800" r:id="rId24"/>
    <p:sldLayoutId id="214748480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986467021"/>
      </p:ext>
    </p:extLst>
  </p:cSld>
  <p:clrMap bg1="lt1" tx1="dk1" bg2="lt2" tx2="dk2" accent1="accent1" accent2="accent2" accent3="accent3" accent4="accent4" accent5="accent5" accent6="accent6" hlink="hlink" folHlink="folHlink"/>
  <p:sldLayoutIdLst>
    <p:sldLayoutId id="2147484811" r:id="rId1"/>
    <p:sldLayoutId id="2147484812" r:id="rId2"/>
    <p:sldLayoutId id="2147484813" r:id="rId3"/>
    <p:sldLayoutId id="2147484814" r:id="rId4"/>
    <p:sldLayoutId id="2147484815" r:id="rId5"/>
    <p:sldLayoutId id="2147484816" r:id="rId6"/>
    <p:sldLayoutId id="2147484817" r:id="rId7"/>
    <p:sldLayoutId id="2147484818" r:id="rId8"/>
    <p:sldLayoutId id="2147484819" r:id="rId9"/>
    <p:sldLayoutId id="2147484820" r:id="rId10"/>
    <p:sldLayoutId id="2147484821" r:id="rId11"/>
    <p:sldLayoutId id="2147484822" r:id="rId12"/>
    <p:sldLayoutId id="2147484823" r:id="rId13"/>
    <p:sldLayoutId id="2147484824" r:id="rId14"/>
    <p:sldLayoutId id="2147484825" r:id="rId15"/>
    <p:sldLayoutId id="2147484826" r:id="rId16"/>
    <p:sldLayoutId id="2147484827" r:id="rId17"/>
    <p:sldLayoutId id="2147484828" r:id="rId18"/>
    <p:sldLayoutId id="2147484829" r:id="rId19"/>
    <p:sldLayoutId id="2147484830" r:id="rId20"/>
    <p:sldLayoutId id="2147484831" r:id="rId21"/>
    <p:sldLayoutId id="2147484832" r:id="rId22"/>
    <p:sldLayoutId id="2147484833" r:id="rId23"/>
    <p:sldLayoutId id="2147484834" r:id="rId24"/>
    <p:sldLayoutId id="2147484835" r:id="rId25"/>
    <p:sldLayoutId id="2147484836" r:id="rId26"/>
    <p:sldLayoutId id="2147484837" r:id="rId27"/>
    <p:sldLayoutId id="2147484838" r:id="rId28"/>
    <p:sldLayoutId id="2147484839" r:id="rId29"/>
    <p:sldLayoutId id="2147484840" r:id="rId30"/>
    <p:sldLayoutId id="2147484841" r:id="rId31"/>
    <p:sldLayoutId id="2147484842" r:id="rId32"/>
    <p:sldLayoutId id="2147484843" r:id="rId33"/>
    <p:sldLayoutId id="2147484844" r:id="rId34"/>
    <p:sldLayoutId id="2147484845" r:id="rId35"/>
    <p:sldLayoutId id="2147484846" r:id="rId36"/>
    <p:sldLayoutId id="2147484847" r:id="rId37"/>
    <p:sldLayoutId id="2147484848" r:id="rId38"/>
    <p:sldLayoutId id="2147484849" r:id="rId39"/>
    <p:sldLayoutId id="2147484850" r:id="rId40"/>
    <p:sldLayoutId id="2147484851" r:id="rId41"/>
    <p:sldLayoutId id="2147484852" r:id="rId4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02393286"/>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 id="2147484865" r:id="rId12"/>
    <p:sldLayoutId id="2147484866" r:id="rId13"/>
    <p:sldLayoutId id="2147484867" r:id="rId14"/>
    <p:sldLayoutId id="2147484868" r:id="rId15"/>
    <p:sldLayoutId id="2147484869" r:id="rId16"/>
    <p:sldLayoutId id="2147484870" r:id="rId17"/>
    <p:sldLayoutId id="2147484871" r:id="rId18"/>
    <p:sldLayoutId id="2147484872" r:id="rId19"/>
    <p:sldLayoutId id="2147484873" r:id="rId20"/>
    <p:sldLayoutId id="2147484874" r:id="rId21"/>
    <p:sldLayoutId id="2147484875" r:id="rId22"/>
    <p:sldLayoutId id="2147484876" r:id="rId23"/>
    <p:sldLayoutId id="2147484877" r:id="rId24"/>
    <p:sldLayoutId id="2147484878" r:id="rId25"/>
    <p:sldLayoutId id="2147484879" r:id="rId26"/>
    <p:sldLayoutId id="2147484880" r:id="rId27"/>
    <p:sldLayoutId id="2147484881" r:id="rId28"/>
    <p:sldLayoutId id="2147484882" r:id="rId29"/>
    <p:sldLayoutId id="2147484883" r:id="rId30"/>
    <p:sldLayoutId id="2147484884" r:id="rId31"/>
    <p:sldLayoutId id="2147484885" r:id="rId32"/>
    <p:sldLayoutId id="214748488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8.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3.xml"/><Relationship Id="rId7" Type="http://schemas.openxmlformats.org/officeDocument/2006/relationships/image" Target="../media/image51.png"/><Relationship Id="rId12" Type="http://schemas.openxmlformats.org/officeDocument/2006/relationships/image" Target="../media/image56.emf"/><Relationship Id="rId2" Type="http://schemas.openxmlformats.org/officeDocument/2006/relationships/slideLayout" Target="../slideLayouts/slideLayout28.xml"/><Relationship Id="rId1" Type="http://schemas.openxmlformats.org/officeDocument/2006/relationships/tags" Target="../tags/tag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emf"/><Relationship Id="rId4" Type="http://schemas.openxmlformats.org/officeDocument/2006/relationships/image" Target="../media/image48.png"/><Relationship Id="rId9" Type="http://schemas.openxmlformats.org/officeDocument/2006/relationships/image" Target="../media/image53.emf"/></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4.xml"/><Relationship Id="rId7" Type="http://schemas.openxmlformats.org/officeDocument/2006/relationships/image" Target="../media/image60.png"/><Relationship Id="rId2" Type="http://schemas.openxmlformats.org/officeDocument/2006/relationships/slideLayout" Target="../slideLayouts/slideLayout28.xml"/><Relationship Id="rId1" Type="http://schemas.openxmlformats.org/officeDocument/2006/relationships/tags" Target="../tags/tag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9.png"/><Relationship Id="rId2" Type="http://schemas.openxmlformats.org/officeDocument/2006/relationships/slideLayout" Target="../slideLayouts/slideLayout28.xml"/><Relationship Id="rId1" Type="http://schemas.openxmlformats.org/officeDocument/2006/relationships/tags" Target="../tags/tag5.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9.png"/><Relationship Id="rId2" Type="http://schemas.openxmlformats.org/officeDocument/2006/relationships/slideLayout" Target="../slideLayouts/slideLayout28.xml"/><Relationship Id="rId1" Type="http://schemas.openxmlformats.org/officeDocument/2006/relationships/tags" Target="../tags/tag6.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6.png"/><Relationship Id="rId2" Type="http://schemas.openxmlformats.org/officeDocument/2006/relationships/slideLayout" Target="../slideLayouts/slideLayout28.xml"/><Relationship Id="rId1" Type="http://schemas.openxmlformats.org/officeDocument/2006/relationships/tags" Target="../tags/tag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8.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9.png"/><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11.xml"/><Relationship Id="rId5" Type="http://schemas.openxmlformats.org/officeDocument/2006/relationships/image" Target="../media/image59.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tags" Target="../tags/tag12.xml"/><Relationship Id="rId5" Type="http://schemas.openxmlformats.org/officeDocument/2006/relationships/image" Target="../media/image59.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tags" Target="../tags/tag13.xml"/><Relationship Id="rId5" Type="http://schemas.openxmlformats.org/officeDocument/2006/relationships/image" Target="../media/image68.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8.xml"/><Relationship Id="rId1" Type="http://schemas.openxmlformats.org/officeDocument/2006/relationships/tags" Target="../tags/tag14.xml"/><Relationship Id="rId5" Type="http://schemas.openxmlformats.org/officeDocument/2006/relationships/image" Target="../media/image68.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8.xml"/><Relationship Id="rId1" Type="http://schemas.openxmlformats.org/officeDocument/2006/relationships/tags" Target="../tags/tag17.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7.xml"/><Relationship Id="rId7" Type="http://schemas.microsoft.com/office/2007/relationships/hdphoto" Target="../media/hdphoto1.wdp"/><Relationship Id="rId2" Type="http://schemas.openxmlformats.org/officeDocument/2006/relationships/slideLayout" Target="../slideLayouts/slideLayout28.xml"/><Relationship Id="rId1" Type="http://schemas.openxmlformats.org/officeDocument/2006/relationships/tags" Target="../tags/tag18.xml"/><Relationship Id="rId6" Type="http://schemas.openxmlformats.org/officeDocument/2006/relationships/image" Target="../media/image70.png"/><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hyperlink" Target="http://www.facebook.com/pdtit" TargetMode="External"/><Relationship Id="rId7" Type="http://schemas.openxmlformats.org/officeDocument/2006/relationships/hyperlink" Target="http://openclipart.org/detail/125875/nuage--cloud-by-lmproulx" TargetMode="External"/><Relationship Id="rId2" Type="http://schemas.openxmlformats.org/officeDocument/2006/relationships/hyperlink" Target="mailto:peter@pdtit.be" TargetMode="External"/><Relationship Id="rId1" Type="http://schemas.openxmlformats.org/officeDocument/2006/relationships/slideLayout" Target="../slideLayouts/slideLayout31.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hyperlink" Target="http://www.linkedin.com/in/pdtit"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8.xml"/><Relationship Id="rId1" Type="http://schemas.openxmlformats.org/officeDocument/2006/relationships/tags" Target="../tags/tag19.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8.xml"/><Relationship Id="rId1" Type="http://schemas.openxmlformats.org/officeDocument/2006/relationships/tags" Target="../tags/tag20.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8.xml"/><Relationship Id="rId1" Type="http://schemas.openxmlformats.org/officeDocument/2006/relationships/tags" Target="../tags/tag2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2.xml"/></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21.xml"/><Relationship Id="rId7" Type="http://schemas.openxmlformats.org/officeDocument/2006/relationships/image" Target="../media/image80.png"/><Relationship Id="rId2" Type="http://schemas.openxmlformats.org/officeDocument/2006/relationships/slideLayout" Target="../slideLayouts/slideLayout28.xml"/><Relationship Id="rId1" Type="http://schemas.openxmlformats.org/officeDocument/2006/relationships/tags" Target="../tags/tag23.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sv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1.xml"/><Relationship Id="rId1" Type="http://schemas.openxmlformats.org/officeDocument/2006/relationships/tags" Target="../tags/tag24.xml"/><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102.xml"/><Relationship Id="rId5" Type="http://schemas.openxmlformats.org/officeDocument/2006/relationships/image" Target="../media/image93.png"/><Relationship Id="rId4" Type="http://schemas.openxmlformats.org/officeDocument/2006/relationships/hyperlink" Target="https://appmigration.microsoft.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hyperlink" Target="mailto:msdevseriessupport@007FFFLearning.com" TargetMode="Externa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630060" y="2021531"/>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49" normalizeH="0" baseline="0" noProof="0" dirty="0">
                <a:ln w="3175">
                  <a:noFill/>
                </a:ln>
                <a:solidFill>
                  <a:srgbClr val="FFFFFF"/>
                </a:solidFill>
                <a:effectLst/>
                <a:uLnTx/>
                <a:uFillTx/>
                <a:latin typeface="Segoe UI Semibold"/>
                <a:ea typeface="+mn-ea"/>
                <a:cs typeface="Segoe UI" pitchFamily="34" charset="0"/>
              </a:rPr>
              <a:t>Azure Training Day</a:t>
            </a:r>
            <a:br>
              <a:rPr kumimoji="0" lang="en-US" sz="4902" b="0" i="0" u="none" strike="noStrike" kern="1200" cap="none" spc="-49" normalizeH="0" baseline="0" noProof="0" dirty="0">
                <a:ln w="3175">
                  <a:noFill/>
                </a:ln>
                <a:solidFill>
                  <a:srgbClr val="0078D3"/>
                </a:solidFill>
                <a:effectLst/>
                <a:uLnTx/>
                <a:uFillTx/>
                <a:latin typeface="Segoe UI Semibold"/>
                <a:ea typeface="+mn-ea"/>
                <a:cs typeface="Segoe UI" pitchFamily="34" charset="0"/>
              </a:rPr>
            </a:br>
            <a:r>
              <a:rPr kumimoji="0" lang="en-US" sz="4000" b="0" i="0" u="none" strike="noStrike" kern="1200" cap="none" spc="-49" normalizeH="0" baseline="0" noProof="0" dirty="0">
                <a:ln w="3175">
                  <a:noFill/>
                </a:ln>
                <a:solidFill>
                  <a:srgbClr val="50E6FF"/>
                </a:solidFill>
                <a:effectLst/>
                <a:uLnTx/>
                <a:uFillTx/>
                <a:latin typeface="Segoe UI"/>
                <a:ea typeface="+mn-ea"/>
                <a:cs typeface="Segoe UI" pitchFamily="34" charset="0"/>
              </a:rPr>
              <a:t>Migrating .NET applications to Azure</a:t>
            </a:r>
            <a:endParaRPr kumimoji="0" lang="en-US" sz="4902" b="0" i="0" u="none" strike="noStrike" kern="1200" cap="none" spc="-49" normalizeH="0" baseline="0" noProof="0" dirty="0">
              <a:ln w="3175">
                <a:noFill/>
              </a:ln>
              <a:solidFill>
                <a:srgbClr val="50E6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Application Services</a:t>
            </a:r>
            <a:br>
              <a:rPr lang="en-US" dirty="0"/>
            </a:br>
            <a:br>
              <a:rPr lang="en-US" dirty="0"/>
            </a:br>
            <a:br>
              <a:rPr lang="en-US" dirty="0"/>
            </a:br>
            <a:endParaRPr lang="en-US" dirty="0"/>
          </a:p>
        </p:txBody>
      </p:sp>
      <p:grpSp>
        <p:nvGrpSpPr>
          <p:cNvPr id="2" name="Group 1"/>
          <p:cNvGrpSpPr/>
          <p:nvPr/>
        </p:nvGrpSpPr>
        <p:grpSpPr>
          <a:xfrm>
            <a:off x="487478" y="2225391"/>
            <a:ext cx="3685604" cy="3680611"/>
            <a:chOff x="497252" y="2269518"/>
            <a:chExt cx="3759508" cy="3754415"/>
          </a:xfrm>
        </p:grpSpPr>
        <p:sp>
          <p:nvSpPr>
            <p:cNvPr id="19" name="Rectangle: Rounded Corners 18"/>
            <p:cNvSpPr/>
            <p:nvPr/>
          </p:nvSpPr>
          <p:spPr bwMode="auto">
            <a:xfrm>
              <a:off x="497252" y="2269518"/>
              <a:ext cx="3759508" cy="3754415"/>
            </a:xfrm>
            <a:prstGeom prst="roundRect">
              <a:avLst>
                <a:gd name="adj" fmla="val 7884"/>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grpSp>
          <p:nvGrpSpPr>
            <p:cNvPr id="35" name="Group 34"/>
            <p:cNvGrpSpPr/>
            <p:nvPr/>
          </p:nvGrpSpPr>
          <p:grpSpPr>
            <a:xfrm>
              <a:off x="706190" y="2487915"/>
              <a:ext cx="3341632" cy="3326412"/>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93FF"/>
              </a:solidFill>
              <a:ln>
                <a:solidFill>
                  <a:schemeClr val="accent6">
                    <a:lumMod val="75000"/>
                    <a:lumOff val="25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93FF"/>
              </a:solidFill>
              <a:ln>
                <a:solidFill>
                  <a:schemeClr val="accent6">
                    <a:lumMod val="75000"/>
                    <a:lumOff val="25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93FF"/>
              </a:solidFill>
              <a:ln>
                <a:solidFill>
                  <a:schemeClr val="accent6">
                    <a:lumMod val="75000"/>
                    <a:lumOff val="25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93FF"/>
              </a:solidFill>
              <a:ln>
                <a:solidFill>
                  <a:schemeClr val="accent6">
                    <a:lumMod val="75000"/>
                    <a:lumOff val="25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grpSp>
      <p:sp>
        <p:nvSpPr>
          <p:cNvPr id="31" name="Text Placeholder 4"/>
          <p:cNvSpPr txBox="1">
            <a:spLocks/>
          </p:cNvSpPr>
          <p:nvPr/>
        </p:nvSpPr>
        <p:spPr>
          <a:xfrm>
            <a:off x="4485965" y="2263014"/>
            <a:ext cx="7604324" cy="2278316"/>
          </a:xfrm>
          <a:prstGeom prst="rect">
            <a:avLst/>
          </a:prstGeom>
          <a:noFill/>
        </p:spPr>
        <p:txBody>
          <a:bodyPr wrap="square" lIns="87867" tIns="140589" rIns="87867" bIns="140589" anchor="t">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defRPr/>
            </a:pPr>
            <a:r>
              <a:rPr lang="en-US" sz="2400" dirty="0">
                <a:solidFill>
                  <a:schemeClr val="tx1"/>
                </a:solidFill>
              </a:rPr>
              <a:t>A cloud app platform for delivering </a:t>
            </a:r>
            <a:r>
              <a:rPr lang="en-US" sz="2400" dirty="0">
                <a:solidFill>
                  <a:schemeClr val="tx1"/>
                </a:solidFill>
                <a:latin typeface="Segoe UI Black" panose="020B0A02040204020203" pitchFamily="34" charset="0"/>
                <a:ea typeface="Segoe UI Black" panose="020B0A02040204020203" pitchFamily="34" charset="0"/>
              </a:rPr>
              <a:t>modern enterprise apps</a:t>
            </a:r>
            <a:r>
              <a:rPr lang="en-US" sz="2400" dirty="0">
                <a:solidFill>
                  <a:schemeClr val="tx1"/>
                </a:solidFill>
              </a:rPr>
              <a:t> across cloud and mobile devices.  </a:t>
            </a:r>
          </a:p>
          <a:p>
            <a:pPr defTabSz="914192">
              <a:defRPr/>
            </a:pPr>
            <a:endParaRPr lang="en-US" sz="2400" dirty="0">
              <a:solidFill>
                <a:schemeClr val="tx1"/>
              </a:solidFill>
            </a:endParaRPr>
          </a:p>
          <a:p>
            <a:pPr defTabSz="914192">
              <a:defRPr/>
            </a:pPr>
            <a:r>
              <a:rPr lang="en-US" sz="2400" dirty="0">
                <a:solidFill>
                  <a:schemeClr val="tx1"/>
                </a:solidFill>
              </a:rPr>
              <a:t>Delivered as an </a:t>
            </a:r>
            <a:r>
              <a:rPr lang="en-US" sz="2400" dirty="0">
                <a:solidFill>
                  <a:schemeClr val="tx1"/>
                </a:solidFill>
                <a:latin typeface="Segoe UI Black" panose="020B0A02040204020203" pitchFamily="34" charset="0"/>
                <a:ea typeface="Segoe UI Black" panose="020B0A02040204020203" pitchFamily="34" charset="0"/>
              </a:rPr>
              <a:t>integrated offering that delivers features and capabilities </a:t>
            </a:r>
            <a:r>
              <a:rPr lang="en-US" sz="2400" dirty="0">
                <a:solidFill>
                  <a:schemeClr val="tx1"/>
                </a:solidFill>
              </a:rPr>
              <a:t>from a number of existing Azure services</a:t>
            </a:r>
          </a:p>
        </p:txBody>
      </p:sp>
      <p:grpSp>
        <p:nvGrpSpPr>
          <p:cNvPr id="3" name="Group 2"/>
          <p:cNvGrpSpPr/>
          <p:nvPr/>
        </p:nvGrpSpPr>
        <p:grpSpPr>
          <a:xfrm>
            <a:off x="4377912" y="4786492"/>
            <a:ext cx="1529967" cy="1119510"/>
            <a:chOff x="5184810" y="4804558"/>
            <a:chExt cx="1560646" cy="1141958"/>
          </a:xfrm>
        </p:grpSpPr>
        <p:sp>
          <p:nvSpPr>
            <p:cNvPr id="33" name="Oval 32"/>
            <p:cNvSpPr/>
            <p:nvPr/>
          </p:nvSpPr>
          <p:spPr bwMode="auto">
            <a:xfrm>
              <a:off x="5368280" y="4804558"/>
              <a:ext cx="1193704" cy="1141958"/>
            </a:xfrm>
            <a:prstGeom prst="ellipse">
              <a:avLst/>
            </a:prstGeom>
            <a:solidFill>
              <a:srgbClr val="00B050">
                <a:alpha val="78000"/>
              </a:srgb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 Placeholder 12"/>
            <p:cNvSpPr txBox="1">
              <a:spLocks/>
            </p:cNvSpPr>
            <p:nvPr/>
          </p:nvSpPr>
          <p:spPr>
            <a:xfrm>
              <a:off x="5184810" y="5077457"/>
              <a:ext cx="1560646" cy="568627"/>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Enterprise </a:t>
              </a:r>
              <a:br>
                <a:rPr lang="en-US" sz="1345">
                  <a:solidFill>
                    <a:srgbClr val="FFFFFF"/>
                  </a:solidFill>
                  <a:latin typeface="Segoe UI"/>
                </a:rPr>
              </a:br>
              <a:r>
                <a:rPr lang="en-US" sz="1345">
                  <a:solidFill>
                    <a:srgbClr val="FFFFFF"/>
                  </a:solidFill>
                  <a:latin typeface="Segoe UI"/>
                </a:rPr>
                <a:t>Grade Apps</a:t>
              </a:r>
            </a:p>
          </p:txBody>
        </p:sp>
      </p:grpSp>
      <p:grpSp>
        <p:nvGrpSpPr>
          <p:cNvPr id="5" name="Group 4"/>
          <p:cNvGrpSpPr/>
          <p:nvPr/>
        </p:nvGrpSpPr>
        <p:grpSpPr>
          <a:xfrm>
            <a:off x="7239812" y="4824218"/>
            <a:ext cx="1529965" cy="1119510"/>
            <a:chOff x="7463884" y="4804558"/>
            <a:chExt cx="1560644" cy="1141958"/>
          </a:xfrm>
        </p:grpSpPr>
        <p:sp>
          <p:nvSpPr>
            <p:cNvPr id="42" name="Oval 41"/>
            <p:cNvSpPr/>
            <p:nvPr/>
          </p:nvSpPr>
          <p:spPr bwMode="auto">
            <a:xfrm>
              <a:off x="7647352" y="4804558"/>
              <a:ext cx="1193704" cy="1141958"/>
            </a:xfrm>
            <a:prstGeom prst="ellipse">
              <a:avLst/>
            </a:prstGeom>
            <a:solidFill>
              <a:srgbClr val="0070C0">
                <a:alpha val="78000"/>
              </a:srgb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 Placeholder 12"/>
            <p:cNvSpPr txBox="1">
              <a:spLocks/>
            </p:cNvSpPr>
            <p:nvPr/>
          </p:nvSpPr>
          <p:spPr>
            <a:xfrm>
              <a:off x="7463884" y="5001981"/>
              <a:ext cx="1560644" cy="762462"/>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Fully </a:t>
              </a:r>
              <a:br>
                <a:rPr lang="en-US" sz="1345">
                  <a:solidFill>
                    <a:srgbClr val="FFFFFF"/>
                  </a:solidFill>
                  <a:latin typeface="Segoe UI"/>
                </a:rPr>
              </a:br>
              <a:r>
                <a:rPr lang="en-US" sz="1345">
                  <a:solidFill>
                    <a:srgbClr val="FFFFFF"/>
                  </a:solidFill>
                  <a:latin typeface="Segoe UI"/>
                </a:rPr>
                <a:t>Managed Platform </a:t>
              </a:r>
            </a:p>
          </p:txBody>
        </p:sp>
      </p:grpSp>
      <p:grpSp>
        <p:nvGrpSpPr>
          <p:cNvPr id="6" name="Group 5"/>
          <p:cNvGrpSpPr/>
          <p:nvPr/>
        </p:nvGrpSpPr>
        <p:grpSpPr>
          <a:xfrm>
            <a:off x="9921844" y="4824218"/>
            <a:ext cx="1529965" cy="1119510"/>
            <a:chOff x="9742955" y="4804558"/>
            <a:chExt cx="1560644" cy="1141958"/>
          </a:xfrm>
        </p:grpSpPr>
        <p:sp>
          <p:nvSpPr>
            <p:cNvPr id="53" name="Oval 52"/>
            <p:cNvSpPr/>
            <p:nvPr/>
          </p:nvSpPr>
          <p:spPr bwMode="auto">
            <a:xfrm>
              <a:off x="9926425" y="4804558"/>
              <a:ext cx="1193704" cy="1141958"/>
            </a:xfrm>
            <a:prstGeom prst="ellipse">
              <a:avLst/>
            </a:prstGeom>
            <a:solidFill>
              <a:srgbClr val="FF0000">
                <a:alpha val="78000"/>
              </a:srgb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ext Placeholder 12"/>
            <p:cNvSpPr txBox="1">
              <a:spLocks/>
            </p:cNvSpPr>
            <p:nvPr/>
          </p:nvSpPr>
          <p:spPr>
            <a:xfrm>
              <a:off x="9742955" y="5001981"/>
              <a:ext cx="1560644" cy="762462"/>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dirty="0">
                  <a:solidFill>
                    <a:srgbClr val="FFFFFF"/>
                  </a:solidFill>
                  <a:latin typeface="Segoe UI"/>
                </a:rPr>
                <a:t>High Productivity Development </a:t>
              </a:r>
            </a:p>
          </p:txBody>
        </p:sp>
      </p:grpSp>
    </p:spTree>
    <p:custDataLst>
      <p:tags r:id="rId1"/>
    </p:custDataLst>
    <p:extLst>
      <p:ext uri="{BB962C8B-B14F-4D97-AF65-F5344CB8AC3E}">
        <p14:creationId xmlns:p14="http://schemas.microsoft.com/office/powerpoint/2010/main" val="27627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2785" y="5085880"/>
            <a:ext cx="8912801" cy="1252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lnSpc>
                <a:spcPct val="90000"/>
              </a:lnSpc>
              <a:defRPr/>
            </a:pPr>
            <a:endParaRPr lang="en-US">
              <a:solidFill>
                <a:schemeClr val="bg1"/>
              </a:solidFill>
              <a:latin typeface="Calibri" panose="020F0502020204030204"/>
            </a:endParaRPr>
          </a:p>
        </p:txBody>
      </p:sp>
      <p:grpSp>
        <p:nvGrpSpPr>
          <p:cNvPr id="61" name="Group 60"/>
          <p:cNvGrpSpPr/>
          <p:nvPr/>
        </p:nvGrpSpPr>
        <p:grpSpPr>
          <a:xfrm>
            <a:off x="3401177" y="5143920"/>
            <a:ext cx="7513475" cy="1063405"/>
            <a:chOff x="3511236" y="4171950"/>
            <a:chExt cx="7515607" cy="1063706"/>
          </a:xfrm>
        </p:grpSpPr>
        <p:sp>
          <p:nvSpPr>
            <p:cNvPr id="12" name="Title 1"/>
            <p:cNvSpPr txBox="1">
              <a:spLocks/>
            </p:cNvSpPr>
            <p:nvPr/>
          </p:nvSpPr>
          <p:spPr>
            <a:xfrm>
              <a:off x="3511236" y="4171950"/>
              <a:ext cx="2773974" cy="433072"/>
            </a:xfrm>
            <a:prstGeom prst="rect">
              <a:avLst/>
            </a:prstGeom>
            <a:noFill/>
          </p:spPr>
          <p:txBody>
            <a:bodyPr vert="horz" lIns="182828" tIns="146263" rIns="182828" bIns="91414" rtlCol="0" anchor="t" anchorCtr="0">
              <a:no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pPr defTabSz="914049">
                <a:defRPr/>
              </a:pPr>
              <a:r>
                <a:rPr lang="en-US" sz="3600">
                  <a:solidFill>
                    <a:schemeClr val="bg1"/>
                  </a:solidFill>
                  <a:latin typeface="Segoe UI Light"/>
                </a:rPr>
                <a:t>App Service</a:t>
              </a:r>
            </a:p>
          </p:txBody>
        </p:sp>
        <p:sp>
          <p:nvSpPr>
            <p:cNvPr id="87" name="TextBox 86"/>
            <p:cNvSpPr txBox="1"/>
            <p:nvPr/>
          </p:nvSpPr>
          <p:spPr>
            <a:xfrm>
              <a:off x="3511236" y="4718591"/>
              <a:ext cx="7515607" cy="517065"/>
            </a:xfrm>
            <a:prstGeom prst="rect">
              <a:avLst/>
            </a:prstGeom>
            <a:noFill/>
          </p:spPr>
          <p:txBody>
            <a:bodyPr wrap="square" lIns="182828" tIns="146263" rIns="182828" bIns="146263" rtlCol="0">
              <a:spAutoFit/>
            </a:bodyPr>
            <a:lstStyle/>
            <a:p>
              <a:pPr defTabSz="914049">
                <a:lnSpc>
                  <a:spcPct val="90000"/>
                </a:lnSpc>
                <a:spcAft>
                  <a:spcPts val="600"/>
                </a:spcAft>
                <a:defRPr/>
              </a:pPr>
              <a:r>
                <a:rPr lang="en-US" sz="1600" kern="0">
                  <a:solidFill>
                    <a:schemeClr val="bg1"/>
                  </a:solidFill>
                  <a:latin typeface="Segoe UI"/>
                </a:rPr>
                <a:t>Fully Managed Platform • Developer Experience • </a:t>
              </a:r>
              <a:r>
                <a:rPr lang="en-US" sz="1600">
                  <a:solidFill>
                    <a:schemeClr val="bg1"/>
                  </a:solidFill>
                  <a:latin typeface="Segoe UI"/>
                </a:rPr>
                <a:t>Enterprise Grade  </a:t>
              </a:r>
            </a:p>
          </p:txBody>
        </p:sp>
      </p:grpSp>
      <p:sp>
        <p:nvSpPr>
          <p:cNvPr id="94" name="TextBox 93"/>
          <p:cNvSpPr txBox="1"/>
          <p:nvPr/>
        </p:nvSpPr>
        <p:spPr>
          <a:xfrm>
            <a:off x="439811" y="1334094"/>
            <a:ext cx="1447743" cy="431278"/>
          </a:xfrm>
          <a:prstGeom prst="rect">
            <a:avLst/>
          </a:prstGeom>
        </p:spPr>
        <p:txBody>
          <a:bodyPr wrap="square" lIns="182828" rIns="182828"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algn="l" defTabSz="914016">
              <a:defRPr/>
            </a:pPr>
            <a:r>
              <a:rPr lang="en-US" b="1" kern="0" dirty="0">
                <a:solidFill>
                  <a:schemeClr val="tx2"/>
                </a:solidFill>
              </a:rPr>
              <a:t>Apps</a:t>
            </a:r>
          </a:p>
        </p:txBody>
      </p:sp>
      <p:sp>
        <p:nvSpPr>
          <p:cNvPr id="97" name="TextBox 96"/>
          <p:cNvSpPr txBox="1"/>
          <p:nvPr/>
        </p:nvSpPr>
        <p:spPr>
          <a:xfrm>
            <a:off x="439813" y="3056124"/>
            <a:ext cx="1447743" cy="431278"/>
          </a:xfrm>
          <a:prstGeom prst="rect">
            <a:avLst/>
          </a:prstGeom>
        </p:spPr>
        <p:txBody>
          <a:bodyPr wrap="none" lIns="182828" rIns="182828"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algn="l" defTabSz="914016">
              <a:defRPr/>
            </a:pPr>
            <a:r>
              <a:rPr lang="en-US" b="1" kern="0" dirty="0">
                <a:solidFill>
                  <a:schemeClr val="tx2"/>
                </a:solidFill>
              </a:rPr>
              <a:t>Services</a:t>
            </a:r>
          </a:p>
        </p:txBody>
      </p:sp>
      <p:sp>
        <p:nvSpPr>
          <p:cNvPr id="98" name="TextBox 97"/>
          <p:cNvSpPr txBox="1"/>
          <p:nvPr/>
        </p:nvSpPr>
        <p:spPr>
          <a:xfrm>
            <a:off x="439813" y="5085880"/>
            <a:ext cx="1511843" cy="431278"/>
          </a:xfrm>
          <a:prstGeom prst="rect">
            <a:avLst/>
          </a:prstGeom>
        </p:spPr>
        <p:txBody>
          <a:bodyPr wrap="none" lIns="182828" rIns="182828" rtlCol="0">
            <a:spAutoFit/>
          </a:bodyPr>
          <a:lstStyle/>
          <a:p>
            <a:pPr defTabSz="914016">
              <a:lnSpc>
                <a:spcPct val="90000"/>
              </a:lnSpc>
              <a:spcAft>
                <a:spcPts val="588"/>
              </a:spcAft>
              <a:defRPr/>
            </a:pPr>
            <a:r>
              <a:rPr lang="en-US" sz="2400" b="1" kern="0" dirty="0">
                <a:solidFill>
                  <a:schemeClr val="tx2"/>
                </a:solidFill>
                <a:latin typeface="Segoe UI Semilight" panose="020B0402040204020203" pitchFamily="34" charset="0"/>
                <a:cs typeface="Segoe UI Semilight" panose="020B0402040204020203" pitchFamily="34" charset="0"/>
              </a:rPr>
              <a:t>Platform</a:t>
            </a:r>
          </a:p>
        </p:txBody>
      </p:sp>
      <p:grpSp>
        <p:nvGrpSpPr>
          <p:cNvPr id="13" name="Group 12"/>
          <p:cNvGrpSpPr/>
          <p:nvPr/>
        </p:nvGrpSpPr>
        <p:grpSpPr>
          <a:xfrm>
            <a:off x="2208294" y="1334094"/>
            <a:ext cx="8917292" cy="1578789"/>
            <a:chOff x="2009482" y="419099"/>
            <a:chExt cx="8919822" cy="1579237"/>
          </a:xfrm>
        </p:grpSpPr>
        <p:grpSp>
          <p:nvGrpSpPr>
            <p:cNvPr id="2054" name="Group 2053"/>
            <p:cNvGrpSpPr/>
            <p:nvPr/>
          </p:nvGrpSpPr>
          <p:grpSpPr>
            <a:xfrm>
              <a:off x="2009482" y="419099"/>
              <a:ext cx="1737360" cy="1579237"/>
              <a:chOff x="2009482" y="419099"/>
              <a:chExt cx="1737360" cy="1579237"/>
            </a:xfrm>
          </p:grpSpPr>
          <p:sp>
            <p:nvSpPr>
              <p:cNvPr id="51" name="Rectangle 50"/>
              <p:cNvSpPr/>
              <p:nvPr/>
            </p:nvSpPr>
            <p:spPr bwMode="auto">
              <a:xfrm>
                <a:off x="2009482"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grpSp>
            <p:nvGrpSpPr>
              <p:cNvPr id="2049" name="Group 2048"/>
              <p:cNvGrpSpPr/>
              <p:nvPr/>
            </p:nvGrpSpPr>
            <p:grpSpPr>
              <a:xfrm>
                <a:off x="2233371" y="591070"/>
                <a:ext cx="1289585" cy="1151833"/>
                <a:chOff x="2233371" y="591070"/>
                <a:chExt cx="1289585" cy="1151833"/>
              </a:xfrm>
            </p:grpSpPr>
            <p:sp>
              <p:nvSpPr>
                <p:cNvPr id="55" name="TextBox 54"/>
                <p:cNvSpPr txBox="1"/>
                <p:nvPr/>
              </p:nvSpPr>
              <p:spPr>
                <a:xfrm>
                  <a:off x="2233371" y="1424546"/>
                  <a:ext cx="1289585" cy="318357"/>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eCommerce</a:t>
                  </a:r>
                </a:p>
              </p:txBody>
            </p:sp>
            <p:sp>
              <p:nvSpPr>
                <p:cNvPr id="57" name="Rectangle 56"/>
                <p:cNvSpPr/>
                <p:nvPr/>
              </p:nvSpPr>
              <p:spPr>
                <a:xfrm>
                  <a:off x="2364336"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99" name="Freeform 6"/>
                <p:cNvSpPr>
                  <a:spLocks noChangeAspect="1" noEditPoints="1"/>
                </p:cNvSpPr>
                <p:nvPr/>
              </p:nvSpPr>
              <p:spPr bwMode="auto">
                <a:xfrm>
                  <a:off x="2350215"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4156" y="866155"/>
                  <a:ext cx="399044" cy="368346"/>
                </a:xfrm>
                <a:prstGeom prst="rect">
                  <a:avLst/>
                </a:prstGeom>
              </p:spPr>
            </p:pic>
          </p:grpSp>
        </p:grpSp>
        <p:grpSp>
          <p:nvGrpSpPr>
            <p:cNvPr id="2055" name="Group 2054"/>
            <p:cNvGrpSpPr/>
            <p:nvPr/>
          </p:nvGrpSpPr>
          <p:grpSpPr>
            <a:xfrm>
              <a:off x="3805098" y="419099"/>
              <a:ext cx="1737360" cy="1579237"/>
              <a:chOff x="3805098" y="419099"/>
              <a:chExt cx="1737360" cy="1579237"/>
            </a:xfrm>
          </p:grpSpPr>
          <p:sp>
            <p:nvSpPr>
              <p:cNvPr id="50" name="Rectangle 49"/>
              <p:cNvSpPr/>
              <p:nvPr/>
            </p:nvSpPr>
            <p:spPr bwMode="auto">
              <a:xfrm>
                <a:off x="3805098"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grpSp>
            <p:nvGrpSpPr>
              <p:cNvPr id="2050" name="Group 2049"/>
              <p:cNvGrpSpPr/>
              <p:nvPr/>
            </p:nvGrpSpPr>
            <p:grpSpPr>
              <a:xfrm>
                <a:off x="3954871" y="591070"/>
                <a:ext cx="1445549" cy="1369159"/>
                <a:chOff x="3954871" y="591070"/>
                <a:chExt cx="1445549" cy="1369159"/>
              </a:xfrm>
            </p:grpSpPr>
            <p:sp>
              <p:nvSpPr>
                <p:cNvPr id="56" name="TextBox 55"/>
                <p:cNvSpPr txBox="1"/>
                <p:nvPr/>
              </p:nvSpPr>
              <p:spPr>
                <a:xfrm>
                  <a:off x="3954871" y="1424546"/>
                  <a:ext cx="1445549" cy="535683"/>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Digital global </a:t>
                  </a:r>
                  <a:br>
                    <a:rPr lang="en-US" sz="1600">
                      <a:solidFill>
                        <a:schemeClr val="bg1"/>
                      </a:solidFill>
                      <a:latin typeface="Segoe UI" panose="020B0502040204020203" pitchFamily="34" charset="0"/>
                      <a:cs typeface="Segoe UI" panose="020B0502040204020203" pitchFamily="34" charset="0"/>
                    </a:rPr>
                  </a:br>
                  <a:r>
                    <a:rPr lang="en-US" sz="1600">
                      <a:solidFill>
                        <a:schemeClr val="bg1"/>
                      </a:solidFill>
                      <a:latin typeface="Segoe UI" panose="020B0502040204020203" pitchFamily="34" charset="0"/>
                      <a:cs typeface="Segoe UI" panose="020B0502040204020203" pitchFamily="34" charset="0"/>
                    </a:rPr>
                    <a:t>presence</a:t>
                  </a:r>
                </a:p>
              </p:txBody>
            </p:sp>
            <p:sp>
              <p:nvSpPr>
                <p:cNvPr id="129" name="Rectangle 128"/>
                <p:cNvSpPr/>
                <p:nvPr/>
              </p:nvSpPr>
              <p:spPr>
                <a:xfrm>
                  <a:off x="4168302"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114" name="Freeform 6"/>
                <p:cNvSpPr>
                  <a:spLocks noChangeAspect="1" noEditPoints="1"/>
                </p:cNvSpPr>
                <p:nvPr/>
              </p:nvSpPr>
              <p:spPr bwMode="auto">
                <a:xfrm>
                  <a:off x="4144140"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9202" y="849932"/>
                  <a:ext cx="378548" cy="383990"/>
                </a:xfrm>
                <a:prstGeom prst="rect">
                  <a:avLst/>
                </a:prstGeom>
              </p:spPr>
            </p:pic>
          </p:grpSp>
        </p:grpSp>
        <p:grpSp>
          <p:nvGrpSpPr>
            <p:cNvPr id="2052" name="Group 2051"/>
            <p:cNvGrpSpPr/>
            <p:nvPr/>
          </p:nvGrpSpPr>
          <p:grpSpPr>
            <a:xfrm>
              <a:off x="7396328" y="419099"/>
              <a:ext cx="1737360" cy="1579237"/>
              <a:chOff x="7396328" y="419099"/>
              <a:chExt cx="1737360" cy="1579237"/>
            </a:xfrm>
          </p:grpSpPr>
          <p:sp>
            <p:nvSpPr>
              <p:cNvPr id="53" name="Rectangle 52"/>
              <p:cNvSpPr/>
              <p:nvPr/>
            </p:nvSpPr>
            <p:spPr bwMode="auto">
              <a:xfrm>
                <a:off x="7396328"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sp>
            <p:nvSpPr>
              <p:cNvPr id="76" name="TextBox 75"/>
              <p:cNvSpPr txBox="1"/>
              <p:nvPr/>
            </p:nvSpPr>
            <p:spPr>
              <a:xfrm>
                <a:off x="7988714" y="1424546"/>
                <a:ext cx="552588" cy="318357"/>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LOB</a:t>
                </a:r>
              </a:p>
            </p:txBody>
          </p:sp>
          <p:sp>
            <p:nvSpPr>
              <p:cNvPr id="131" name="Rectangle 130"/>
              <p:cNvSpPr/>
              <p:nvPr/>
            </p:nvSpPr>
            <p:spPr>
              <a:xfrm>
                <a:off x="7755665"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115" name="Freeform 6"/>
              <p:cNvSpPr>
                <a:spLocks noChangeAspect="1" noEditPoints="1"/>
              </p:cNvSpPr>
              <p:nvPr/>
            </p:nvSpPr>
            <p:spPr bwMode="auto">
              <a:xfrm>
                <a:off x="7737061"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7749" y="861922"/>
                <a:ext cx="421504" cy="360260"/>
              </a:xfrm>
              <a:prstGeom prst="rect">
                <a:avLst/>
              </a:prstGeom>
            </p:spPr>
          </p:pic>
        </p:grpSp>
        <p:grpSp>
          <p:nvGrpSpPr>
            <p:cNvPr id="2051" name="Group 2050"/>
            <p:cNvGrpSpPr/>
            <p:nvPr/>
          </p:nvGrpSpPr>
          <p:grpSpPr>
            <a:xfrm>
              <a:off x="5600713" y="419099"/>
              <a:ext cx="1737360" cy="1579237"/>
              <a:chOff x="5600713" y="419099"/>
              <a:chExt cx="1737360" cy="1579237"/>
            </a:xfrm>
          </p:grpSpPr>
          <p:sp>
            <p:nvSpPr>
              <p:cNvPr id="52" name="Rectangle 51"/>
              <p:cNvSpPr/>
              <p:nvPr/>
            </p:nvSpPr>
            <p:spPr bwMode="auto">
              <a:xfrm>
                <a:off x="5600713"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sp>
            <p:nvSpPr>
              <p:cNvPr id="62" name="TextBox 61"/>
              <p:cNvSpPr txBox="1"/>
              <p:nvPr/>
            </p:nvSpPr>
            <p:spPr>
              <a:xfrm>
                <a:off x="5786961" y="1424546"/>
                <a:ext cx="1364863" cy="314021"/>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Custom apps</a:t>
                </a:r>
              </a:p>
            </p:txBody>
          </p:sp>
          <p:sp>
            <p:nvSpPr>
              <p:cNvPr id="130" name="Rectangle 129"/>
              <p:cNvSpPr/>
              <p:nvPr/>
            </p:nvSpPr>
            <p:spPr>
              <a:xfrm>
                <a:off x="5941823"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117" name="Freeform 6"/>
              <p:cNvSpPr>
                <a:spLocks noChangeAspect="1" noEditPoints="1"/>
              </p:cNvSpPr>
              <p:nvPr/>
            </p:nvSpPr>
            <p:spPr bwMode="auto">
              <a:xfrm>
                <a:off x="5923218"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grpSp>
            <p:nvGrpSpPr>
              <p:cNvPr id="2048" name="Group 2047"/>
              <p:cNvGrpSpPr/>
              <p:nvPr/>
            </p:nvGrpSpPr>
            <p:grpSpPr>
              <a:xfrm>
                <a:off x="6027108" y="842181"/>
                <a:ext cx="822927" cy="348277"/>
                <a:chOff x="6017584" y="842181"/>
                <a:chExt cx="822927" cy="348277"/>
              </a:xfrm>
            </p:grpSpPr>
            <p:sp>
              <p:nvSpPr>
                <p:cNvPr id="154" name="Freeform 153"/>
                <p:cNvSpPr>
                  <a:spLocks noEditPoints="1"/>
                </p:cNvSpPr>
                <p:nvPr/>
              </p:nvSpPr>
              <p:spPr bwMode="auto">
                <a:xfrm>
                  <a:off x="6017584" y="842181"/>
                  <a:ext cx="337422" cy="182878"/>
                </a:xfrm>
                <a:custGeom>
                  <a:avLst/>
                  <a:gdLst>
                    <a:gd name="T0" fmla="*/ 124 w 128"/>
                    <a:gd name="T1" fmla="*/ 36 h 68"/>
                    <a:gd name="T2" fmla="*/ 112 w 128"/>
                    <a:gd name="T3" fmla="*/ 24 h 68"/>
                    <a:gd name="T4" fmla="*/ 94 w 128"/>
                    <a:gd name="T5" fmla="*/ 24 h 68"/>
                    <a:gd name="T6" fmla="*/ 70 w 128"/>
                    <a:gd name="T7" fmla="*/ 0 h 68"/>
                    <a:gd name="T8" fmla="*/ 26 w 128"/>
                    <a:gd name="T9" fmla="*/ 0 h 68"/>
                    <a:gd name="T10" fmla="*/ 0 w 128"/>
                    <a:gd name="T11" fmla="*/ 26 h 68"/>
                    <a:gd name="T12" fmla="*/ 0 w 128"/>
                    <a:gd name="T13" fmla="*/ 48 h 68"/>
                    <a:gd name="T14" fmla="*/ 12 w 128"/>
                    <a:gd name="T15" fmla="*/ 60 h 68"/>
                    <a:gd name="T16" fmla="*/ 17 w 128"/>
                    <a:gd name="T17" fmla="*/ 60 h 68"/>
                    <a:gd name="T18" fmla="*/ 28 w 128"/>
                    <a:gd name="T19" fmla="*/ 68 h 68"/>
                    <a:gd name="T20" fmla="*/ 39 w 128"/>
                    <a:gd name="T21" fmla="*/ 60 h 68"/>
                    <a:gd name="T22" fmla="*/ 89 w 128"/>
                    <a:gd name="T23" fmla="*/ 60 h 68"/>
                    <a:gd name="T24" fmla="*/ 100 w 128"/>
                    <a:gd name="T25" fmla="*/ 68 h 68"/>
                    <a:gd name="T26" fmla="*/ 111 w 128"/>
                    <a:gd name="T27" fmla="*/ 60 h 68"/>
                    <a:gd name="T28" fmla="*/ 128 w 128"/>
                    <a:gd name="T29" fmla="*/ 60 h 68"/>
                    <a:gd name="T30" fmla="*/ 128 w 128"/>
                    <a:gd name="T31" fmla="*/ 52 h 68"/>
                    <a:gd name="T32" fmla="*/ 124 w 128"/>
                    <a:gd name="T33" fmla="*/ 52 h 68"/>
                    <a:gd name="T34" fmla="*/ 124 w 128"/>
                    <a:gd name="T35" fmla="*/ 36 h 68"/>
                    <a:gd name="T36" fmla="*/ 116 w 128"/>
                    <a:gd name="T37" fmla="*/ 36 h 68"/>
                    <a:gd name="T38" fmla="*/ 116 w 128"/>
                    <a:gd name="T39" fmla="*/ 52 h 68"/>
                    <a:gd name="T40" fmla="*/ 111 w 128"/>
                    <a:gd name="T41" fmla="*/ 52 h 68"/>
                    <a:gd name="T42" fmla="*/ 100 w 128"/>
                    <a:gd name="T43" fmla="*/ 44 h 68"/>
                    <a:gd name="T44" fmla="*/ 89 w 128"/>
                    <a:gd name="T45" fmla="*/ 52 h 68"/>
                    <a:gd name="T46" fmla="*/ 48 w 128"/>
                    <a:gd name="T47" fmla="*/ 52 h 68"/>
                    <a:gd name="T48" fmla="*/ 48 w 128"/>
                    <a:gd name="T49" fmla="*/ 32 h 68"/>
                    <a:gd name="T50" fmla="*/ 112 w 128"/>
                    <a:gd name="T51" fmla="*/ 32 h 68"/>
                    <a:gd name="T52" fmla="*/ 116 w 128"/>
                    <a:gd name="T53" fmla="*/ 36 h 68"/>
                    <a:gd name="T54" fmla="*/ 82 w 128"/>
                    <a:gd name="T55" fmla="*/ 24 h 68"/>
                    <a:gd name="T56" fmla="*/ 48 w 128"/>
                    <a:gd name="T57" fmla="*/ 24 h 68"/>
                    <a:gd name="T58" fmla="*/ 48 w 128"/>
                    <a:gd name="T59" fmla="*/ 8 h 68"/>
                    <a:gd name="T60" fmla="*/ 66 w 128"/>
                    <a:gd name="T61" fmla="*/ 8 h 68"/>
                    <a:gd name="T62" fmla="*/ 82 w 128"/>
                    <a:gd name="T63" fmla="*/ 24 h 68"/>
                    <a:gd name="T64" fmla="*/ 30 w 128"/>
                    <a:gd name="T65" fmla="*/ 8 h 68"/>
                    <a:gd name="T66" fmla="*/ 40 w 128"/>
                    <a:gd name="T67" fmla="*/ 8 h 68"/>
                    <a:gd name="T68" fmla="*/ 40 w 128"/>
                    <a:gd name="T69" fmla="*/ 24 h 68"/>
                    <a:gd name="T70" fmla="*/ 14 w 128"/>
                    <a:gd name="T71" fmla="*/ 24 h 68"/>
                    <a:gd name="T72" fmla="*/ 30 w 128"/>
                    <a:gd name="T73" fmla="*/ 8 h 68"/>
                    <a:gd name="T74" fmla="*/ 8 w 128"/>
                    <a:gd name="T75" fmla="*/ 48 h 68"/>
                    <a:gd name="T76" fmla="*/ 8 w 128"/>
                    <a:gd name="T77" fmla="*/ 32 h 68"/>
                    <a:gd name="T78" fmla="*/ 40 w 128"/>
                    <a:gd name="T79" fmla="*/ 32 h 68"/>
                    <a:gd name="T80" fmla="*/ 40 w 128"/>
                    <a:gd name="T81" fmla="*/ 52 h 68"/>
                    <a:gd name="T82" fmla="*/ 39 w 128"/>
                    <a:gd name="T83" fmla="*/ 52 h 68"/>
                    <a:gd name="T84" fmla="*/ 28 w 128"/>
                    <a:gd name="T85" fmla="*/ 44 h 68"/>
                    <a:gd name="T86" fmla="*/ 17 w 128"/>
                    <a:gd name="T87" fmla="*/ 52 h 68"/>
                    <a:gd name="T88" fmla="*/ 12 w 128"/>
                    <a:gd name="T89" fmla="*/ 52 h 68"/>
                    <a:gd name="T90" fmla="*/ 8 w 128"/>
                    <a:gd name="T91" fmla="*/ 48 h 68"/>
                    <a:gd name="T92" fmla="*/ 28 w 128"/>
                    <a:gd name="T93" fmla="*/ 60 h 68"/>
                    <a:gd name="T94" fmla="*/ 24 w 128"/>
                    <a:gd name="T95" fmla="*/ 56 h 68"/>
                    <a:gd name="T96" fmla="*/ 28 w 128"/>
                    <a:gd name="T97" fmla="*/ 52 h 68"/>
                    <a:gd name="T98" fmla="*/ 32 w 128"/>
                    <a:gd name="T99" fmla="*/ 56 h 68"/>
                    <a:gd name="T100" fmla="*/ 28 w 128"/>
                    <a:gd name="T101" fmla="*/ 60 h 68"/>
                    <a:gd name="T102" fmla="*/ 100 w 128"/>
                    <a:gd name="T103" fmla="*/ 60 h 68"/>
                    <a:gd name="T104" fmla="*/ 96 w 128"/>
                    <a:gd name="T105" fmla="*/ 56 h 68"/>
                    <a:gd name="T106" fmla="*/ 100 w 128"/>
                    <a:gd name="T107" fmla="*/ 52 h 68"/>
                    <a:gd name="T108" fmla="*/ 104 w 128"/>
                    <a:gd name="T109" fmla="*/ 56 h 68"/>
                    <a:gd name="T110" fmla="*/ 100 w 128"/>
                    <a:gd name="T111"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68">
                      <a:moveTo>
                        <a:pt x="124" y="36"/>
                      </a:moveTo>
                      <a:cubicBezTo>
                        <a:pt x="124" y="29"/>
                        <a:pt x="119" y="24"/>
                        <a:pt x="112" y="24"/>
                      </a:cubicBezTo>
                      <a:cubicBezTo>
                        <a:pt x="94" y="24"/>
                        <a:pt x="94" y="24"/>
                        <a:pt x="94" y="24"/>
                      </a:cubicBezTo>
                      <a:cubicBezTo>
                        <a:pt x="70" y="0"/>
                        <a:pt x="70" y="0"/>
                        <a:pt x="70" y="0"/>
                      </a:cubicBezTo>
                      <a:cubicBezTo>
                        <a:pt x="26" y="0"/>
                        <a:pt x="26" y="0"/>
                        <a:pt x="26" y="0"/>
                      </a:cubicBezTo>
                      <a:cubicBezTo>
                        <a:pt x="0" y="26"/>
                        <a:pt x="0" y="26"/>
                        <a:pt x="0" y="26"/>
                      </a:cubicBezTo>
                      <a:cubicBezTo>
                        <a:pt x="0" y="48"/>
                        <a:pt x="0" y="48"/>
                        <a:pt x="0" y="48"/>
                      </a:cubicBezTo>
                      <a:cubicBezTo>
                        <a:pt x="0" y="55"/>
                        <a:pt x="5" y="60"/>
                        <a:pt x="12" y="60"/>
                      </a:cubicBezTo>
                      <a:cubicBezTo>
                        <a:pt x="17" y="60"/>
                        <a:pt x="17" y="60"/>
                        <a:pt x="17" y="60"/>
                      </a:cubicBezTo>
                      <a:cubicBezTo>
                        <a:pt x="18" y="65"/>
                        <a:pt x="23" y="68"/>
                        <a:pt x="28" y="68"/>
                      </a:cubicBezTo>
                      <a:cubicBezTo>
                        <a:pt x="33" y="68"/>
                        <a:pt x="38" y="65"/>
                        <a:pt x="39" y="60"/>
                      </a:cubicBezTo>
                      <a:cubicBezTo>
                        <a:pt x="89" y="60"/>
                        <a:pt x="89" y="60"/>
                        <a:pt x="89" y="60"/>
                      </a:cubicBezTo>
                      <a:cubicBezTo>
                        <a:pt x="90" y="65"/>
                        <a:pt x="95" y="68"/>
                        <a:pt x="100" y="68"/>
                      </a:cubicBezTo>
                      <a:cubicBezTo>
                        <a:pt x="105" y="68"/>
                        <a:pt x="110" y="65"/>
                        <a:pt x="111" y="60"/>
                      </a:cubicBezTo>
                      <a:cubicBezTo>
                        <a:pt x="128" y="60"/>
                        <a:pt x="128" y="60"/>
                        <a:pt x="128" y="60"/>
                      </a:cubicBezTo>
                      <a:cubicBezTo>
                        <a:pt x="128" y="52"/>
                        <a:pt x="128" y="52"/>
                        <a:pt x="128" y="52"/>
                      </a:cubicBezTo>
                      <a:cubicBezTo>
                        <a:pt x="124" y="52"/>
                        <a:pt x="124" y="52"/>
                        <a:pt x="124" y="52"/>
                      </a:cubicBezTo>
                      <a:lnTo>
                        <a:pt x="124" y="36"/>
                      </a:lnTo>
                      <a:close/>
                      <a:moveTo>
                        <a:pt x="116" y="36"/>
                      </a:moveTo>
                      <a:cubicBezTo>
                        <a:pt x="116" y="52"/>
                        <a:pt x="116" y="52"/>
                        <a:pt x="116" y="52"/>
                      </a:cubicBezTo>
                      <a:cubicBezTo>
                        <a:pt x="111" y="52"/>
                        <a:pt x="111" y="52"/>
                        <a:pt x="111" y="52"/>
                      </a:cubicBezTo>
                      <a:cubicBezTo>
                        <a:pt x="110" y="47"/>
                        <a:pt x="105" y="44"/>
                        <a:pt x="100" y="44"/>
                      </a:cubicBezTo>
                      <a:cubicBezTo>
                        <a:pt x="95" y="44"/>
                        <a:pt x="90" y="47"/>
                        <a:pt x="89" y="52"/>
                      </a:cubicBezTo>
                      <a:cubicBezTo>
                        <a:pt x="48" y="52"/>
                        <a:pt x="48" y="52"/>
                        <a:pt x="48" y="52"/>
                      </a:cubicBezTo>
                      <a:cubicBezTo>
                        <a:pt x="48" y="32"/>
                        <a:pt x="48" y="32"/>
                        <a:pt x="48" y="32"/>
                      </a:cubicBezTo>
                      <a:cubicBezTo>
                        <a:pt x="112" y="32"/>
                        <a:pt x="112" y="32"/>
                        <a:pt x="112" y="32"/>
                      </a:cubicBezTo>
                      <a:cubicBezTo>
                        <a:pt x="114" y="32"/>
                        <a:pt x="116" y="34"/>
                        <a:pt x="116" y="36"/>
                      </a:cubicBezTo>
                      <a:close/>
                      <a:moveTo>
                        <a:pt x="82" y="24"/>
                      </a:moveTo>
                      <a:cubicBezTo>
                        <a:pt x="48" y="24"/>
                        <a:pt x="48" y="24"/>
                        <a:pt x="48" y="24"/>
                      </a:cubicBezTo>
                      <a:cubicBezTo>
                        <a:pt x="48" y="8"/>
                        <a:pt x="48" y="8"/>
                        <a:pt x="48" y="8"/>
                      </a:cubicBezTo>
                      <a:cubicBezTo>
                        <a:pt x="66" y="8"/>
                        <a:pt x="66" y="8"/>
                        <a:pt x="66" y="8"/>
                      </a:cubicBezTo>
                      <a:lnTo>
                        <a:pt x="82" y="24"/>
                      </a:lnTo>
                      <a:close/>
                      <a:moveTo>
                        <a:pt x="30" y="8"/>
                      </a:moveTo>
                      <a:cubicBezTo>
                        <a:pt x="40" y="8"/>
                        <a:pt x="40" y="8"/>
                        <a:pt x="40" y="8"/>
                      </a:cubicBezTo>
                      <a:cubicBezTo>
                        <a:pt x="40" y="24"/>
                        <a:pt x="40" y="24"/>
                        <a:pt x="40" y="24"/>
                      </a:cubicBezTo>
                      <a:cubicBezTo>
                        <a:pt x="14" y="24"/>
                        <a:pt x="14" y="24"/>
                        <a:pt x="14" y="24"/>
                      </a:cubicBezTo>
                      <a:lnTo>
                        <a:pt x="30" y="8"/>
                      </a:lnTo>
                      <a:close/>
                      <a:moveTo>
                        <a:pt x="8" y="48"/>
                      </a:moveTo>
                      <a:cubicBezTo>
                        <a:pt x="8" y="32"/>
                        <a:pt x="8" y="32"/>
                        <a:pt x="8" y="32"/>
                      </a:cubicBezTo>
                      <a:cubicBezTo>
                        <a:pt x="40" y="32"/>
                        <a:pt x="40" y="32"/>
                        <a:pt x="40" y="32"/>
                      </a:cubicBezTo>
                      <a:cubicBezTo>
                        <a:pt x="40" y="52"/>
                        <a:pt x="40" y="52"/>
                        <a:pt x="40" y="52"/>
                      </a:cubicBezTo>
                      <a:cubicBezTo>
                        <a:pt x="39" y="52"/>
                        <a:pt x="39" y="52"/>
                        <a:pt x="39" y="52"/>
                      </a:cubicBezTo>
                      <a:cubicBezTo>
                        <a:pt x="38" y="47"/>
                        <a:pt x="33" y="44"/>
                        <a:pt x="28" y="44"/>
                      </a:cubicBezTo>
                      <a:cubicBezTo>
                        <a:pt x="23" y="44"/>
                        <a:pt x="18" y="47"/>
                        <a:pt x="17" y="52"/>
                      </a:cubicBezTo>
                      <a:cubicBezTo>
                        <a:pt x="12" y="52"/>
                        <a:pt x="12" y="52"/>
                        <a:pt x="12" y="52"/>
                      </a:cubicBezTo>
                      <a:cubicBezTo>
                        <a:pt x="10" y="52"/>
                        <a:pt x="8" y="50"/>
                        <a:pt x="8" y="48"/>
                      </a:cubicBezTo>
                      <a:close/>
                      <a:moveTo>
                        <a:pt x="28" y="60"/>
                      </a:moveTo>
                      <a:cubicBezTo>
                        <a:pt x="26" y="60"/>
                        <a:pt x="24" y="58"/>
                        <a:pt x="24" y="56"/>
                      </a:cubicBezTo>
                      <a:cubicBezTo>
                        <a:pt x="24" y="54"/>
                        <a:pt x="26" y="52"/>
                        <a:pt x="28" y="52"/>
                      </a:cubicBezTo>
                      <a:cubicBezTo>
                        <a:pt x="30" y="52"/>
                        <a:pt x="32" y="54"/>
                        <a:pt x="32" y="56"/>
                      </a:cubicBezTo>
                      <a:cubicBezTo>
                        <a:pt x="32" y="58"/>
                        <a:pt x="30" y="60"/>
                        <a:pt x="28" y="60"/>
                      </a:cubicBezTo>
                      <a:close/>
                      <a:moveTo>
                        <a:pt x="100" y="60"/>
                      </a:moveTo>
                      <a:cubicBezTo>
                        <a:pt x="98" y="60"/>
                        <a:pt x="96" y="58"/>
                        <a:pt x="96" y="56"/>
                      </a:cubicBezTo>
                      <a:cubicBezTo>
                        <a:pt x="96" y="54"/>
                        <a:pt x="98" y="52"/>
                        <a:pt x="100" y="52"/>
                      </a:cubicBezTo>
                      <a:cubicBezTo>
                        <a:pt x="102" y="52"/>
                        <a:pt x="104" y="54"/>
                        <a:pt x="104" y="56"/>
                      </a:cubicBezTo>
                      <a:cubicBezTo>
                        <a:pt x="104" y="58"/>
                        <a:pt x="102" y="60"/>
                        <a:pt x="100" y="60"/>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sp>
              <p:nvSpPr>
                <p:cNvPr id="155" name="Freeform 9"/>
                <p:cNvSpPr>
                  <a:spLocks noEditPoints="1"/>
                </p:cNvSpPr>
                <p:nvPr/>
              </p:nvSpPr>
              <p:spPr bwMode="auto">
                <a:xfrm>
                  <a:off x="6346624" y="885077"/>
                  <a:ext cx="493887" cy="305381"/>
                </a:xfrm>
                <a:custGeom>
                  <a:avLst/>
                  <a:gdLst>
                    <a:gd name="T0" fmla="*/ 119 w 262"/>
                    <a:gd name="T1" fmla="*/ 12 h 162"/>
                    <a:gd name="T2" fmla="*/ 106 w 262"/>
                    <a:gd name="T3" fmla="*/ 0 h 162"/>
                    <a:gd name="T4" fmla="*/ 94 w 262"/>
                    <a:gd name="T5" fmla="*/ 12 h 162"/>
                    <a:gd name="T6" fmla="*/ 49 w 262"/>
                    <a:gd name="T7" fmla="*/ 12 h 162"/>
                    <a:gd name="T8" fmla="*/ 0 w 262"/>
                    <a:gd name="T9" fmla="*/ 162 h 162"/>
                    <a:gd name="T10" fmla="*/ 262 w 262"/>
                    <a:gd name="T11" fmla="*/ 162 h 162"/>
                    <a:gd name="T12" fmla="*/ 213 w 262"/>
                    <a:gd name="T13" fmla="*/ 12 h 162"/>
                    <a:gd name="T14" fmla="*/ 119 w 262"/>
                    <a:gd name="T15" fmla="*/ 12 h 162"/>
                    <a:gd name="T16" fmla="*/ 86 w 262"/>
                    <a:gd name="T17" fmla="*/ 79 h 162"/>
                    <a:gd name="T18" fmla="*/ 45 w 262"/>
                    <a:gd name="T19" fmla="*/ 79 h 162"/>
                    <a:gd name="T20" fmla="*/ 49 w 262"/>
                    <a:gd name="T21" fmla="*/ 62 h 162"/>
                    <a:gd name="T22" fmla="*/ 70 w 262"/>
                    <a:gd name="T23" fmla="*/ 62 h 162"/>
                    <a:gd name="T24" fmla="*/ 106 w 262"/>
                    <a:gd name="T25" fmla="*/ 23 h 162"/>
                    <a:gd name="T26" fmla="*/ 135 w 262"/>
                    <a:gd name="T27" fmla="*/ 54 h 162"/>
                    <a:gd name="T28" fmla="*/ 110 w 262"/>
                    <a:gd name="T29" fmla="*/ 79 h 162"/>
                    <a:gd name="T30" fmla="*/ 98 w 262"/>
                    <a:gd name="T31" fmla="*/ 66 h 162"/>
                    <a:gd name="T32" fmla="*/ 86 w 262"/>
                    <a:gd name="T33" fmla="*/ 79 h 162"/>
                    <a:gd name="T34" fmla="*/ 70 w 262"/>
                    <a:gd name="T35" fmla="*/ 96 h 162"/>
                    <a:gd name="T36" fmla="*/ 53 w 262"/>
                    <a:gd name="T37" fmla="*/ 112 h 162"/>
                    <a:gd name="T38" fmla="*/ 33 w 262"/>
                    <a:gd name="T39" fmla="*/ 112 h 162"/>
                    <a:gd name="T40" fmla="*/ 39 w 262"/>
                    <a:gd name="T41" fmla="*/ 96 h 162"/>
                    <a:gd name="T42" fmla="*/ 70 w 262"/>
                    <a:gd name="T43" fmla="*/ 96 h 162"/>
                    <a:gd name="T44" fmla="*/ 156 w 262"/>
                    <a:gd name="T45" fmla="*/ 56 h 162"/>
                    <a:gd name="T46" fmla="*/ 192 w 262"/>
                    <a:gd name="T47" fmla="*/ 96 h 162"/>
                    <a:gd name="T48" fmla="*/ 223 w 262"/>
                    <a:gd name="T49" fmla="*/ 96 h 162"/>
                    <a:gd name="T50" fmla="*/ 229 w 262"/>
                    <a:gd name="T51" fmla="*/ 112 h 162"/>
                    <a:gd name="T52" fmla="*/ 143 w 262"/>
                    <a:gd name="T53" fmla="*/ 112 h 162"/>
                    <a:gd name="T54" fmla="*/ 123 w 262"/>
                    <a:gd name="T55" fmla="*/ 91 h 162"/>
                    <a:gd name="T56" fmla="*/ 156 w 262"/>
                    <a:gd name="T57" fmla="*/ 56 h 162"/>
                    <a:gd name="T58" fmla="*/ 201 w 262"/>
                    <a:gd name="T59" fmla="*/ 79 h 162"/>
                    <a:gd name="T60" fmla="*/ 184 w 262"/>
                    <a:gd name="T61" fmla="*/ 62 h 162"/>
                    <a:gd name="T62" fmla="*/ 213 w 262"/>
                    <a:gd name="T63" fmla="*/ 62 h 162"/>
                    <a:gd name="T64" fmla="*/ 217 w 262"/>
                    <a:gd name="T65" fmla="*/ 79 h 162"/>
                    <a:gd name="T66" fmla="*/ 201 w 262"/>
                    <a:gd name="T67" fmla="*/ 79 h 162"/>
                    <a:gd name="T68" fmla="*/ 201 w 262"/>
                    <a:gd name="T69" fmla="*/ 29 h 162"/>
                    <a:gd name="T70" fmla="*/ 207 w 262"/>
                    <a:gd name="T71" fmla="*/ 46 h 162"/>
                    <a:gd name="T72" fmla="*/ 168 w 262"/>
                    <a:gd name="T73" fmla="*/ 46 h 162"/>
                    <a:gd name="T74" fmla="*/ 156 w 262"/>
                    <a:gd name="T75" fmla="*/ 33 h 162"/>
                    <a:gd name="T76" fmla="*/ 147 w 262"/>
                    <a:gd name="T77" fmla="*/ 42 h 162"/>
                    <a:gd name="T78" fmla="*/ 135 w 262"/>
                    <a:gd name="T79" fmla="*/ 29 h 162"/>
                    <a:gd name="T80" fmla="*/ 201 w 262"/>
                    <a:gd name="T81" fmla="*/ 29 h 162"/>
                    <a:gd name="T82" fmla="*/ 78 w 262"/>
                    <a:gd name="T83" fmla="*/ 29 h 162"/>
                    <a:gd name="T84" fmla="*/ 61 w 262"/>
                    <a:gd name="T85" fmla="*/ 46 h 162"/>
                    <a:gd name="T86" fmla="*/ 55 w 262"/>
                    <a:gd name="T87" fmla="*/ 46 h 162"/>
                    <a:gd name="T88" fmla="*/ 61 w 262"/>
                    <a:gd name="T89" fmla="*/ 29 h 162"/>
                    <a:gd name="T90" fmla="*/ 78 w 262"/>
                    <a:gd name="T91" fmla="*/ 29 h 162"/>
                    <a:gd name="T92" fmla="*/ 22 w 262"/>
                    <a:gd name="T93" fmla="*/ 145 h 162"/>
                    <a:gd name="T94" fmla="*/ 29 w 262"/>
                    <a:gd name="T95" fmla="*/ 129 h 162"/>
                    <a:gd name="T96" fmla="*/ 61 w 262"/>
                    <a:gd name="T97" fmla="*/ 129 h 162"/>
                    <a:gd name="T98" fmla="*/ 98 w 262"/>
                    <a:gd name="T99" fmla="*/ 89 h 162"/>
                    <a:gd name="T100" fmla="*/ 135 w 262"/>
                    <a:gd name="T101" fmla="*/ 129 h 162"/>
                    <a:gd name="T102" fmla="*/ 233 w 262"/>
                    <a:gd name="T103" fmla="*/ 129 h 162"/>
                    <a:gd name="T104" fmla="*/ 240 w 262"/>
                    <a:gd name="T105" fmla="*/ 145 h 162"/>
                    <a:gd name="T106" fmla="*/ 22 w 262"/>
                    <a:gd name="T107" fmla="*/ 14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 h="162">
                      <a:moveTo>
                        <a:pt x="119" y="12"/>
                      </a:moveTo>
                      <a:lnTo>
                        <a:pt x="106" y="0"/>
                      </a:lnTo>
                      <a:lnTo>
                        <a:pt x="94" y="12"/>
                      </a:lnTo>
                      <a:lnTo>
                        <a:pt x="49" y="12"/>
                      </a:lnTo>
                      <a:lnTo>
                        <a:pt x="0" y="162"/>
                      </a:lnTo>
                      <a:lnTo>
                        <a:pt x="262" y="162"/>
                      </a:lnTo>
                      <a:lnTo>
                        <a:pt x="213" y="12"/>
                      </a:lnTo>
                      <a:lnTo>
                        <a:pt x="119" y="12"/>
                      </a:lnTo>
                      <a:close/>
                      <a:moveTo>
                        <a:pt x="86" y="79"/>
                      </a:moveTo>
                      <a:lnTo>
                        <a:pt x="45" y="79"/>
                      </a:lnTo>
                      <a:lnTo>
                        <a:pt x="49" y="62"/>
                      </a:lnTo>
                      <a:lnTo>
                        <a:pt x="70" y="62"/>
                      </a:lnTo>
                      <a:lnTo>
                        <a:pt x="106" y="23"/>
                      </a:lnTo>
                      <a:lnTo>
                        <a:pt x="135" y="54"/>
                      </a:lnTo>
                      <a:lnTo>
                        <a:pt x="110" y="79"/>
                      </a:lnTo>
                      <a:lnTo>
                        <a:pt x="98" y="66"/>
                      </a:lnTo>
                      <a:lnTo>
                        <a:pt x="86" y="79"/>
                      </a:lnTo>
                      <a:close/>
                      <a:moveTo>
                        <a:pt x="70" y="96"/>
                      </a:moveTo>
                      <a:lnTo>
                        <a:pt x="53" y="112"/>
                      </a:lnTo>
                      <a:lnTo>
                        <a:pt x="33" y="112"/>
                      </a:lnTo>
                      <a:lnTo>
                        <a:pt x="39" y="96"/>
                      </a:lnTo>
                      <a:lnTo>
                        <a:pt x="70" y="96"/>
                      </a:lnTo>
                      <a:close/>
                      <a:moveTo>
                        <a:pt x="156" y="56"/>
                      </a:moveTo>
                      <a:lnTo>
                        <a:pt x="192" y="96"/>
                      </a:lnTo>
                      <a:lnTo>
                        <a:pt x="223" y="96"/>
                      </a:lnTo>
                      <a:lnTo>
                        <a:pt x="229" y="112"/>
                      </a:lnTo>
                      <a:lnTo>
                        <a:pt x="143" y="112"/>
                      </a:lnTo>
                      <a:lnTo>
                        <a:pt x="123" y="91"/>
                      </a:lnTo>
                      <a:lnTo>
                        <a:pt x="156" y="56"/>
                      </a:lnTo>
                      <a:close/>
                      <a:moveTo>
                        <a:pt x="201" y="79"/>
                      </a:moveTo>
                      <a:lnTo>
                        <a:pt x="184" y="62"/>
                      </a:lnTo>
                      <a:lnTo>
                        <a:pt x="213" y="62"/>
                      </a:lnTo>
                      <a:lnTo>
                        <a:pt x="217" y="79"/>
                      </a:lnTo>
                      <a:lnTo>
                        <a:pt x="201" y="79"/>
                      </a:lnTo>
                      <a:close/>
                      <a:moveTo>
                        <a:pt x="201" y="29"/>
                      </a:moveTo>
                      <a:lnTo>
                        <a:pt x="207" y="46"/>
                      </a:lnTo>
                      <a:lnTo>
                        <a:pt x="168" y="46"/>
                      </a:lnTo>
                      <a:lnTo>
                        <a:pt x="156" y="33"/>
                      </a:lnTo>
                      <a:lnTo>
                        <a:pt x="147" y="42"/>
                      </a:lnTo>
                      <a:lnTo>
                        <a:pt x="135" y="29"/>
                      </a:lnTo>
                      <a:lnTo>
                        <a:pt x="201" y="29"/>
                      </a:lnTo>
                      <a:close/>
                      <a:moveTo>
                        <a:pt x="78" y="29"/>
                      </a:moveTo>
                      <a:lnTo>
                        <a:pt x="61" y="46"/>
                      </a:lnTo>
                      <a:lnTo>
                        <a:pt x="55" y="46"/>
                      </a:lnTo>
                      <a:lnTo>
                        <a:pt x="61" y="29"/>
                      </a:lnTo>
                      <a:lnTo>
                        <a:pt x="78" y="29"/>
                      </a:lnTo>
                      <a:close/>
                      <a:moveTo>
                        <a:pt x="22" y="145"/>
                      </a:moveTo>
                      <a:lnTo>
                        <a:pt x="29" y="129"/>
                      </a:lnTo>
                      <a:lnTo>
                        <a:pt x="61" y="129"/>
                      </a:lnTo>
                      <a:lnTo>
                        <a:pt x="98" y="89"/>
                      </a:lnTo>
                      <a:lnTo>
                        <a:pt x="135" y="129"/>
                      </a:lnTo>
                      <a:lnTo>
                        <a:pt x="233" y="129"/>
                      </a:lnTo>
                      <a:lnTo>
                        <a:pt x="240" y="145"/>
                      </a:lnTo>
                      <a:lnTo>
                        <a:pt x="22" y="1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grpSp>
        </p:grpSp>
        <p:grpSp>
          <p:nvGrpSpPr>
            <p:cNvPr id="2053" name="Group 2052"/>
            <p:cNvGrpSpPr/>
            <p:nvPr/>
          </p:nvGrpSpPr>
          <p:grpSpPr>
            <a:xfrm>
              <a:off x="9191944" y="419099"/>
              <a:ext cx="1737360" cy="1579237"/>
              <a:chOff x="9191944" y="419099"/>
              <a:chExt cx="1737360" cy="1579237"/>
            </a:xfrm>
          </p:grpSpPr>
          <p:sp>
            <p:nvSpPr>
              <p:cNvPr id="54" name="Rectangle 53"/>
              <p:cNvSpPr/>
              <p:nvPr/>
            </p:nvSpPr>
            <p:spPr bwMode="auto">
              <a:xfrm>
                <a:off x="9191944"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sp>
            <p:nvSpPr>
              <p:cNvPr id="60" name="TextBox 59"/>
              <p:cNvSpPr txBox="1"/>
              <p:nvPr/>
            </p:nvSpPr>
            <p:spPr>
              <a:xfrm>
                <a:off x="9211482" y="1424546"/>
                <a:ext cx="1698285" cy="318357"/>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API/Services/ISV</a:t>
                </a:r>
              </a:p>
            </p:txBody>
          </p:sp>
          <p:sp>
            <p:nvSpPr>
              <p:cNvPr id="132" name="Rectangle 131"/>
              <p:cNvSpPr/>
              <p:nvPr/>
            </p:nvSpPr>
            <p:spPr>
              <a:xfrm>
                <a:off x="9551282"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116" name="Freeform 6"/>
              <p:cNvSpPr>
                <a:spLocks noChangeAspect="1" noEditPoints="1"/>
              </p:cNvSpPr>
              <p:nvPr/>
            </p:nvSpPr>
            <p:spPr bwMode="auto">
              <a:xfrm>
                <a:off x="9534111"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sp>
            <p:nvSpPr>
              <p:cNvPr id="104" name="AutoShape 4"/>
              <p:cNvSpPr>
                <a:spLocks noChangeAspect="1" noChangeArrowheads="1" noTextEdit="1"/>
              </p:cNvSpPr>
              <p:nvPr/>
            </p:nvSpPr>
            <p:spPr bwMode="auto">
              <a:xfrm>
                <a:off x="9809964" y="803429"/>
                <a:ext cx="654671" cy="47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grpSp>
            <p:nvGrpSpPr>
              <p:cNvPr id="63" name="Group 62"/>
              <p:cNvGrpSpPr/>
              <p:nvPr/>
            </p:nvGrpSpPr>
            <p:grpSpPr>
              <a:xfrm>
                <a:off x="9814470" y="847725"/>
                <a:ext cx="478166" cy="414366"/>
                <a:chOff x="9830581" y="861686"/>
                <a:chExt cx="445943" cy="386444"/>
              </a:xfrm>
            </p:grpSpPr>
            <p:sp>
              <p:nvSpPr>
                <p:cNvPr id="151" name="Freeform 13"/>
                <p:cNvSpPr>
                  <a:spLocks noChangeAspect="1" noEditPoints="1"/>
                </p:cNvSpPr>
                <p:nvPr/>
              </p:nvSpPr>
              <p:spPr bwMode="auto">
                <a:xfrm>
                  <a:off x="9830581" y="861686"/>
                  <a:ext cx="445943" cy="30884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sp>
              <p:nvSpPr>
                <p:cNvPr id="59" name="Oval 58"/>
                <p:cNvSpPr/>
                <p:nvPr/>
              </p:nvSpPr>
              <p:spPr>
                <a:xfrm>
                  <a:off x="10037201" y="1056072"/>
                  <a:ext cx="192058" cy="1920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grpSp>
          <p:sp>
            <p:nvSpPr>
              <p:cNvPr id="156" name="Freeform 5"/>
              <p:cNvSpPr>
                <a:spLocks noEditPoints="1"/>
              </p:cNvSpPr>
              <p:nvPr/>
            </p:nvSpPr>
            <p:spPr bwMode="auto">
              <a:xfrm>
                <a:off x="10053659" y="1071300"/>
                <a:ext cx="171429" cy="170847"/>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grpSp>
      </p:grpSp>
      <p:grpSp>
        <p:nvGrpSpPr>
          <p:cNvPr id="3" name="Group 2"/>
          <p:cNvGrpSpPr/>
          <p:nvPr/>
        </p:nvGrpSpPr>
        <p:grpSpPr>
          <a:xfrm>
            <a:off x="2405854" y="5269501"/>
            <a:ext cx="870793" cy="865907"/>
            <a:chOff x="827088" y="-3463925"/>
            <a:chExt cx="3833812" cy="3816350"/>
          </a:xfrm>
          <a:solidFill>
            <a:schemeClr val="tx2"/>
          </a:solidFill>
        </p:grpSpPr>
        <p:sp>
          <p:nvSpPr>
            <p:cNvPr id="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chemeClr val="accent5"/>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chemeClr val="accent5"/>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chemeClr val="accent5"/>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chemeClr val="accent5"/>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grpSp>
      <p:sp>
        <p:nvSpPr>
          <p:cNvPr id="120" name="Rectangle 119"/>
          <p:cNvSpPr/>
          <p:nvPr/>
        </p:nvSpPr>
        <p:spPr bwMode="auto">
          <a:xfrm>
            <a:off x="6742172" y="4012666"/>
            <a:ext cx="2179146"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dirty="0">
                <a:solidFill>
                  <a:schemeClr val="bg1"/>
                </a:solidFill>
                <a:latin typeface="Segoe UI" panose="020B0502040204020203" pitchFamily="34" charset="0"/>
                <a:cs typeface="Segoe UI" panose="020B0502040204020203" pitchFamily="34" charset="0"/>
              </a:rPr>
              <a:t>Mobile </a:t>
            </a:r>
            <a:br>
              <a:rPr lang="en-US" sz="1600" kern="0" dirty="0">
                <a:solidFill>
                  <a:schemeClr val="bg1"/>
                </a:solidFill>
                <a:latin typeface="Segoe UI" panose="020B0502040204020203" pitchFamily="34" charset="0"/>
                <a:cs typeface="Segoe UI" panose="020B0502040204020203" pitchFamily="34" charset="0"/>
              </a:rPr>
            </a:br>
            <a:r>
              <a:rPr lang="en-US" sz="1600" kern="0" dirty="0">
                <a:solidFill>
                  <a:schemeClr val="bg1"/>
                </a:solidFill>
                <a:latin typeface="Segoe UI" panose="020B0502040204020203" pitchFamily="34" charset="0"/>
                <a:cs typeface="Segoe UI" panose="020B0502040204020203" pitchFamily="34" charset="0"/>
              </a:rPr>
              <a:t>apps</a:t>
            </a:r>
          </a:p>
        </p:txBody>
      </p:sp>
      <p:sp>
        <p:nvSpPr>
          <p:cNvPr id="121" name="Rectangle 120"/>
          <p:cNvSpPr/>
          <p:nvPr/>
        </p:nvSpPr>
        <p:spPr bwMode="auto">
          <a:xfrm>
            <a:off x="6751070" y="3070130"/>
            <a:ext cx="2181973"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Logic </a:t>
            </a:r>
            <a:br>
              <a:rPr lang="en-US" sz="1600" kern="0">
                <a:solidFill>
                  <a:schemeClr val="bg1"/>
                </a:solidFill>
                <a:latin typeface="Segoe UI" panose="020B0502040204020203" pitchFamily="34" charset="0"/>
                <a:cs typeface="Segoe UI" panose="020B0502040204020203" pitchFamily="34" charset="0"/>
              </a:rPr>
            </a:br>
            <a:r>
              <a:rPr lang="en-US" sz="1600" kern="0">
                <a:solidFill>
                  <a:schemeClr val="bg1"/>
                </a:solidFill>
                <a:latin typeface="Segoe UI" panose="020B0502040204020203" pitchFamily="34" charset="0"/>
                <a:cs typeface="Segoe UI" panose="020B0502040204020203" pitchFamily="34" charset="0"/>
              </a:rPr>
              <a:t>Apps</a:t>
            </a:r>
          </a:p>
        </p:txBody>
      </p:sp>
      <p:sp>
        <p:nvSpPr>
          <p:cNvPr id="123" name="Rectangle 122"/>
          <p:cNvSpPr/>
          <p:nvPr/>
        </p:nvSpPr>
        <p:spPr bwMode="auto">
          <a:xfrm>
            <a:off x="2208294" y="3047549"/>
            <a:ext cx="2181973"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Web </a:t>
            </a:r>
            <a:br>
              <a:rPr lang="en-US" sz="1600" kern="0">
                <a:solidFill>
                  <a:schemeClr val="bg1"/>
                </a:solidFill>
                <a:latin typeface="Segoe UI" panose="020B0502040204020203" pitchFamily="34" charset="0"/>
                <a:cs typeface="Segoe UI" panose="020B0502040204020203" pitchFamily="34" charset="0"/>
              </a:rPr>
            </a:br>
            <a:r>
              <a:rPr lang="en-US" sz="1600" kern="0">
                <a:solidFill>
                  <a:schemeClr val="bg1"/>
                </a:solidFill>
                <a:latin typeface="Segoe UI" panose="020B0502040204020203" pitchFamily="34" charset="0"/>
                <a:cs typeface="Segoe UI" panose="020B0502040204020203" pitchFamily="34" charset="0"/>
              </a:rPr>
              <a:t>apps</a:t>
            </a:r>
          </a:p>
        </p:txBody>
      </p:sp>
      <p:sp>
        <p:nvSpPr>
          <p:cNvPr id="124" name="Rectangle 123"/>
          <p:cNvSpPr/>
          <p:nvPr/>
        </p:nvSpPr>
        <p:spPr bwMode="auto">
          <a:xfrm>
            <a:off x="2208293" y="4027352"/>
            <a:ext cx="2202988"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API apps</a:t>
            </a:r>
          </a:p>
        </p:txBody>
      </p:sp>
      <p:sp>
        <p:nvSpPr>
          <p:cNvPr id="125" name="Rectangle 124"/>
          <p:cNvSpPr/>
          <p:nvPr/>
        </p:nvSpPr>
        <p:spPr bwMode="auto">
          <a:xfrm>
            <a:off x="4468353" y="4027352"/>
            <a:ext cx="2179146"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dirty="0">
                <a:solidFill>
                  <a:schemeClr val="bg1"/>
                </a:solidFill>
                <a:latin typeface="Segoe UI" panose="020B0502040204020203" pitchFamily="34" charset="0"/>
                <a:cs typeface="Segoe UI" panose="020B0502040204020203" pitchFamily="34" charset="0"/>
              </a:rPr>
              <a:t>Notification </a:t>
            </a:r>
            <a:br>
              <a:rPr lang="en-US" sz="1600" kern="0" dirty="0">
                <a:solidFill>
                  <a:schemeClr val="bg1"/>
                </a:solidFill>
                <a:latin typeface="Segoe UI" panose="020B0502040204020203" pitchFamily="34" charset="0"/>
                <a:cs typeface="Segoe UI" panose="020B0502040204020203" pitchFamily="34" charset="0"/>
              </a:rPr>
            </a:br>
            <a:r>
              <a:rPr lang="en-US" sz="1600" kern="0" dirty="0">
                <a:solidFill>
                  <a:schemeClr val="bg1"/>
                </a:solidFill>
                <a:latin typeface="Segoe UI" panose="020B0502040204020203" pitchFamily="34" charset="0"/>
                <a:cs typeface="Segoe UI" panose="020B0502040204020203" pitchFamily="34" charset="0"/>
              </a:rPr>
              <a:t>hubs</a:t>
            </a:r>
          </a:p>
          <a:p>
            <a:pPr defTabSz="896042">
              <a:lnSpc>
                <a:spcPct val="90000"/>
              </a:lnSpc>
              <a:defRPr/>
            </a:pPr>
            <a:endParaRPr lang="en-US" sz="1600" kern="0" dirty="0">
              <a:solidFill>
                <a:schemeClr val="bg1"/>
              </a:solidFill>
              <a:latin typeface="Segoe UI" panose="020B0502040204020203" pitchFamily="34" charset="0"/>
              <a:cs typeface="Segoe UI" panose="020B0502040204020203" pitchFamily="34" charset="0"/>
            </a:endParaRPr>
          </a:p>
        </p:txBody>
      </p:sp>
      <p:sp>
        <p:nvSpPr>
          <p:cNvPr id="126" name="Rectangle 125"/>
          <p:cNvSpPr/>
          <p:nvPr/>
        </p:nvSpPr>
        <p:spPr bwMode="auto">
          <a:xfrm>
            <a:off x="8943612" y="3500416"/>
            <a:ext cx="2181973"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Azure</a:t>
            </a:r>
          </a:p>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functions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8404" y="3749541"/>
            <a:ext cx="428686" cy="368669"/>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9373" y="4170144"/>
            <a:ext cx="431103" cy="428868"/>
          </a:xfrm>
          <a:prstGeom prst="rect">
            <a:avLst/>
          </a:prstGeom>
        </p:spPr>
      </p:pic>
      <p:pic>
        <p:nvPicPr>
          <p:cNvPr id="19" name="Picture 18"/>
          <p:cNvPicPr>
            <a:picLocks noChangeAspect="1"/>
          </p:cNvPicPr>
          <p:nvPr/>
        </p:nvPicPr>
        <p:blipFill>
          <a:blip r:embed="rId9"/>
          <a:stretch>
            <a:fillRect/>
          </a:stretch>
        </p:blipFill>
        <p:spPr>
          <a:xfrm>
            <a:off x="2410390" y="3212442"/>
            <a:ext cx="403637" cy="394222"/>
          </a:xfrm>
          <a:prstGeom prst="rect">
            <a:avLst/>
          </a:prstGeom>
        </p:spPr>
      </p:pic>
      <p:pic>
        <p:nvPicPr>
          <p:cNvPr id="22" name="Picture 21"/>
          <p:cNvPicPr>
            <a:picLocks noChangeAspect="1"/>
          </p:cNvPicPr>
          <p:nvPr/>
        </p:nvPicPr>
        <p:blipFill>
          <a:blip r:embed="rId10"/>
          <a:stretch>
            <a:fillRect/>
          </a:stretch>
        </p:blipFill>
        <p:spPr>
          <a:xfrm>
            <a:off x="6952478" y="4215939"/>
            <a:ext cx="268366" cy="385344"/>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21523" y="4164472"/>
            <a:ext cx="416077" cy="416660"/>
          </a:xfrm>
          <a:prstGeom prst="rect">
            <a:avLst/>
          </a:prstGeom>
          <a:noFill/>
        </p:spPr>
      </p:pic>
      <p:pic>
        <p:nvPicPr>
          <p:cNvPr id="28" name="Picture 27"/>
          <p:cNvPicPr>
            <a:picLocks noChangeAspect="1"/>
          </p:cNvPicPr>
          <p:nvPr/>
        </p:nvPicPr>
        <p:blipFill>
          <a:blip r:embed="rId12"/>
          <a:stretch>
            <a:fillRect/>
          </a:stretch>
        </p:blipFill>
        <p:spPr>
          <a:xfrm>
            <a:off x="6927749" y="3263483"/>
            <a:ext cx="347370" cy="346978"/>
          </a:xfrm>
          <a:prstGeom prst="rect">
            <a:avLst/>
          </a:prstGeom>
        </p:spPr>
      </p:pic>
      <p:sp>
        <p:nvSpPr>
          <p:cNvPr id="73" name="Title 1"/>
          <p:cNvSpPr txBox="1">
            <a:spLocks/>
          </p:cNvSpPr>
          <p:nvPr/>
        </p:nvSpPr>
        <p:spPr>
          <a:xfrm>
            <a:off x="123783" y="94284"/>
            <a:ext cx="11693382" cy="682002"/>
          </a:xfrm>
          <a:prstGeom prst="rect">
            <a:avLst/>
          </a:prstGeom>
        </p:spPr>
        <p:txBody>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defTabSz="1087660"/>
            <a:endParaRPr lang="en-US" dirty="0">
              <a:latin typeface="Segoe UI Light"/>
            </a:endParaRPr>
          </a:p>
        </p:txBody>
      </p:sp>
      <p:sp>
        <p:nvSpPr>
          <p:cNvPr id="70" name="Rectangle 69">
            <a:extLst>
              <a:ext uri="{FF2B5EF4-FFF2-40B4-BE49-F238E27FC236}">
                <a16:creationId xmlns:a16="http://schemas.microsoft.com/office/drawing/2014/main" id="{B79AE4BF-AE03-4981-8755-0871912326E0}"/>
              </a:ext>
            </a:extLst>
          </p:cNvPr>
          <p:cNvSpPr/>
          <p:nvPr/>
        </p:nvSpPr>
        <p:spPr bwMode="auto">
          <a:xfrm>
            <a:off x="4477950" y="3051682"/>
            <a:ext cx="2181973"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dirty="0">
                <a:solidFill>
                  <a:schemeClr val="bg1"/>
                </a:solidFill>
                <a:latin typeface="Segoe UI" panose="020B0502040204020203" pitchFamily="34" charset="0"/>
                <a:cs typeface="Segoe UI" panose="020B0502040204020203" pitchFamily="34" charset="0"/>
              </a:rPr>
              <a:t>Web </a:t>
            </a:r>
            <a:br>
              <a:rPr lang="en-US" sz="1600" kern="0" dirty="0">
                <a:solidFill>
                  <a:schemeClr val="bg1"/>
                </a:solidFill>
                <a:latin typeface="Segoe UI" panose="020B0502040204020203" pitchFamily="34" charset="0"/>
                <a:cs typeface="Segoe UI" panose="020B0502040204020203" pitchFamily="34" charset="0"/>
              </a:rPr>
            </a:br>
            <a:r>
              <a:rPr lang="en-US" sz="1600" kern="0" dirty="0">
                <a:solidFill>
                  <a:schemeClr val="bg1"/>
                </a:solidFill>
                <a:latin typeface="Segoe UI" panose="020B0502040204020203" pitchFamily="34" charset="0"/>
                <a:cs typeface="Segoe UI" panose="020B0502040204020203" pitchFamily="34" charset="0"/>
              </a:rPr>
              <a:t>apps for Containers</a:t>
            </a:r>
          </a:p>
        </p:txBody>
      </p:sp>
      <p:pic>
        <p:nvPicPr>
          <p:cNvPr id="71" name="Picture 70">
            <a:extLst>
              <a:ext uri="{FF2B5EF4-FFF2-40B4-BE49-F238E27FC236}">
                <a16:creationId xmlns:a16="http://schemas.microsoft.com/office/drawing/2014/main" id="{063FF558-BFF3-4796-80BA-0DEC7587A565}"/>
              </a:ext>
            </a:extLst>
          </p:cNvPr>
          <p:cNvPicPr>
            <a:picLocks noChangeAspect="1"/>
          </p:cNvPicPr>
          <p:nvPr/>
        </p:nvPicPr>
        <p:blipFill>
          <a:blip r:embed="rId9"/>
          <a:stretch>
            <a:fillRect/>
          </a:stretch>
        </p:blipFill>
        <p:spPr>
          <a:xfrm>
            <a:off x="4689509" y="3303306"/>
            <a:ext cx="403637" cy="394222"/>
          </a:xfrm>
          <a:prstGeom prst="rect">
            <a:avLst/>
          </a:prstGeom>
        </p:spPr>
      </p:pic>
      <p:sp>
        <p:nvSpPr>
          <p:cNvPr id="14" name="Title 13">
            <a:extLst>
              <a:ext uri="{FF2B5EF4-FFF2-40B4-BE49-F238E27FC236}">
                <a16:creationId xmlns:a16="http://schemas.microsoft.com/office/drawing/2014/main" id="{C78A995A-C6DA-4D49-AFEB-E155A53FD62E}"/>
              </a:ext>
            </a:extLst>
          </p:cNvPr>
          <p:cNvSpPr>
            <a:spLocks noGrp="1"/>
          </p:cNvSpPr>
          <p:nvPr>
            <p:ph type="title"/>
          </p:nvPr>
        </p:nvSpPr>
        <p:spPr/>
        <p:txBody>
          <a:bodyPr>
            <a:noAutofit/>
          </a:bodyPr>
          <a:lstStyle/>
          <a:p>
            <a:r>
              <a:rPr lang="en-US" sz="2750" dirty="0">
                <a:latin typeface="+mn-lt"/>
              </a:rPr>
              <a:t>An end to end Application Platform </a:t>
            </a:r>
            <a:br>
              <a:rPr lang="en-US" sz="2750" dirty="0">
                <a:latin typeface="+mn-lt"/>
              </a:rPr>
            </a:br>
            <a:endParaRPr lang="fr-BE" sz="2750" dirty="0">
              <a:latin typeface="+mn-lt"/>
            </a:endParaRPr>
          </a:p>
        </p:txBody>
      </p:sp>
    </p:spTree>
    <p:custDataLst>
      <p:tags r:id="rId1"/>
    </p:custDataLst>
    <p:extLst>
      <p:ext uri="{BB962C8B-B14F-4D97-AF65-F5344CB8AC3E}">
        <p14:creationId xmlns:p14="http://schemas.microsoft.com/office/powerpoint/2010/main" val="134602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Deploying Code Directly to an Azure Web App</a:t>
            </a:r>
            <a:br>
              <a:rPr lang="en-US" dirty="0"/>
            </a:br>
            <a:br>
              <a:rPr lang="en-US" dirty="0"/>
            </a:br>
            <a:r>
              <a:rPr lang="en-US" dirty="0">
                <a:solidFill>
                  <a:schemeClr val="tx2"/>
                </a:solidFill>
              </a:rPr>
              <a:t>Developer’s experience is not changing at all!</a:t>
            </a:r>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0619" y="2980789"/>
            <a:ext cx="1120531" cy="112053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5677" y="1498923"/>
            <a:ext cx="1120531" cy="1120531"/>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0740" y="4462654"/>
            <a:ext cx="1120531" cy="1120531"/>
          </a:xfrm>
          <a:prstGeom prst="rect">
            <a:avLst/>
          </a:prstGeom>
        </p:spPr>
      </p:pic>
      <p:sp>
        <p:nvSpPr>
          <p:cNvPr id="7" name="TextBox 6"/>
          <p:cNvSpPr txBox="1"/>
          <p:nvPr/>
        </p:nvSpPr>
        <p:spPr>
          <a:xfrm>
            <a:off x="1502745" y="3898756"/>
            <a:ext cx="863940"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Dev</a:t>
            </a:r>
          </a:p>
        </p:txBody>
      </p:sp>
      <p:sp>
        <p:nvSpPr>
          <p:cNvPr id="8" name="TextBox 7"/>
          <p:cNvSpPr txBox="1"/>
          <p:nvPr/>
        </p:nvSpPr>
        <p:spPr>
          <a:xfrm>
            <a:off x="5847463" y="2613846"/>
            <a:ext cx="1182809"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IIS VM</a:t>
            </a:r>
          </a:p>
        </p:txBody>
      </p:sp>
      <p:sp>
        <p:nvSpPr>
          <p:cNvPr id="9" name="TextBox 8"/>
          <p:cNvSpPr txBox="1"/>
          <p:nvPr/>
        </p:nvSpPr>
        <p:spPr>
          <a:xfrm>
            <a:off x="5480614" y="5692811"/>
            <a:ext cx="1510656"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Web App</a:t>
            </a:r>
          </a:p>
        </p:txBody>
      </p:sp>
      <p:cxnSp>
        <p:nvCxnSpPr>
          <p:cNvPr id="11" name="Straight Arrow Connector 10"/>
          <p:cNvCxnSpPr>
            <a:stCxn id="3" idx="3"/>
          </p:cNvCxnSpPr>
          <p:nvPr/>
        </p:nvCxnSpPr>
        <p:spPr>
          <a:xfrm flipV="1">
            <a:off x="2501151" y="2141806"/>
            <a:ext cx="3025123" cy="139924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p:cNvCxnSpPr>
          <p:nvPr/>
        </p:nvCxnSpPr>
        <p:spPr>
          <a:xfrm>
            <a:off x="2501151" y="3541055"/>
            <a:ext cx="3025123" cy="1399249"/>
          </a:xfrm>
          <a:prstGeom prst="straightConnector1">
            <a:avLst/>
          </a:prstGeom>
          <a:ln w="28575">
            <a:solidFill>
              <a:srgbClr val="00B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7D2A92B-18D8-4BD4-8E71-4E8614BEF403}"/>
              </a:ext>
            </a:extLst>
          </p:cNvPr>
          <p:cNvPicPr/>
          <p:nvPr/>
        </p:nvPicPr>
        <p:blipFill>
          <a:blip r:embed="rId7"/>
          <a:stretch>
            <a:fillRect/>
          </a:stretch>
        </p:blipFill>
        <p:spPr>
          <a:xfrm>
            <a:off x="7298441" y="4608964"/>
            <a:ext cx="2871565" cy="1195408"/>
          </a:xfrm>
          <a:prstGeom prst="rect">
            <a:avLst/>
          </a:prstGeom>
          <a:ln w="12696" cmpd="sng">
            <a:solidFill>
              <a:srgbClr val="666699"/>
            </a:solidFill>
            <a:prstDash val="solid"/>
          </a:ln>
        </p:spPr>
      </p:pic>
      <p:pic>
        <p:nvPicPr>
          <p:cNvPr id="15" name="Picture 14">
            <a:extLst>
              <a:ext uri="{FF2B5EF4-FFF2-40B4-BE49-F238E27FC236}">
                <a16:creationId xmlns:a16="http://schemas.microsoft.com/office/drawing/2014/main" id="{C84674B2-1CD9-4594-89EE-607614A69D1D}"/>
              </a:ext>
            </a:extLst>
          </p:cNvPr>
          <p:cNvPicPr/>
          <p:nvPr/>
        </p:nvPicPr>
        <p:blipFill>
          <a:blip r:embed="rId8"/>
          <a:stretch>
            <a:fillRect/>
          </a:stretch>
        </p:blipFill>
        <p:spPr>
          <a:xfrm>
            <a:off x="6945611" y="1835849"/>
            <a:ext cx="3563933" cy="777997"/>
          </a:xfrm>
          <a:prstGeom prst="rect">
            <a:avLst/>
          </a:prstGeom>
          <a:ln w="12696" cmpd="sng">
            <a:solidFill>
              <a:srgbClr val="666699"/>
            </a:solidFill>
            <a:prstDash val="solid"/>
          </a:ln>
        </p:spPr>
      </p:pic>
      <p:sp>
        <p:nvSpPr>
          <p:cNvPr id="12" name="Arrow: Down 11">
            <a:extLst>
              <a:ext uri="{FF2B5EF4-FFF2-40B4-BE49-F238E27FC236}">
                <a16:creationId xmlns:a16="http://schemas.microsoft.com/office/drawing/2014/main" id="{14C6CF5C-1B54-41AA-BD2C-560F67DE62BB}"/>
              </a:ext>
            </a:extLst>
          </p:cNvPr>
          <p:cNvSpPr/>
          <p:nvPr/>
        </p:nvSpPr>
        <p:spPr>
          <a:xfrm>
            <a:off x="8431624" y="2771850"/>
            <a:ext cx="964746" cy="169080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a:solidFill>
                  <a:schemeClr val="bg2"/>
                </a:solidFill>
              </a:rPr>
              <a:t>S</a:t>
            </a:r>
            <a:br>
              <a:rPr lang="fr-BE" dirty="0">
                <a:solidFill>
                  <a:schemeClr val="bg2"/>
                </a:solidFill>
              </a:rPr>
            </a:br>
            <a:r>
              <a:rPr lang="fr-BE" dirty="0" err="1">
                <a:solidFill>
                  <a:schemeClr val="bg2"/>
                </a:solidFill>
              </a:rPr>
              <a:t>ame</a:t>
            </a:r>
            <a:endParaRPr lang="fr-BE" dirty="0">
              <a:solidFill>
                <a:schemeClr val="bg2"/>
              </a:solidFill>
            </a:endParaRPr>
          </a:p>
        </p:txBody>
      </p:sp>
    </p:spTree>
    <p:custDataLst>
      <p:tags r:id="rId1"/>
    </p:custDataLst>
    <p:extLst>
      <p:ext uri="{BB962C8B-B14F-4D97-AF65-F5344CB8AC3E}">
        <p14:creationId xmlns:p14="http://schemas.microsoft.com/office/powerpoint/2010/main" val="121311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5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4DD533B-6E26-4124-8129-CE47FCE742AE}"/>
              </a:ext>
            </a:extLst>
          </p:cNvPr>
          <p:cNvSpPr>
            <a:spLocks noGrp="1"/>
          </p:cNvSpPr>
          <p:nvPr>
            <p:ph type="subTitle" idx="27"/>
          </p:nvPr>
        </p:nvSpPr>
        <p:spPr>
          <a:xfrm>
            <a:off x="246610" y="975114"/>
            <a:ext cx="11277600" cy="553998"/>
          </a:xfrm>
        </p:spPr>
        <p:txBody>
          <a:bodyPr/>
          <a:lstStyle/>
          <a:p>
            <a:r>
              <a:rPr lang="fr-BE" dirty="0" err="1">
                <a:solidFill>
                  <a:schemeClr val="tx2"/>
                </a:solidFill>
              </a:rPr>
              <a:t>Similarly</a:t>
            </a:r>
            <a:r>
              <a:rPr lang="fr-BE" dirty="0">
                <a:solidFill>
                  <a:schemeClr val="tx2"/>
                </a:solidFill>
              </a:rPr>
              <a:t>, push source code to multiple instances</a:t>
            </a:r>
          </a:p>
        </p:txBody>
      </p:sp>
      <p:sp>
        <p:nvSpPr>
          <p:cNvPr id="2" name="Title 1"/>
          <p:cNvSpPr>
            <a:spLocks noGrp="1"/>
          </p:cNvSpPr>
          <p:nvPr>
            <p:ph type="title"/>
          </p:nvPr>
        </p:nvSpPr>
        <p:spPr/>
        <p:txBody>
          <a:bodyPr/>
          <a:lstStyle/>
          <a:p>
            <a:r>
              <a:rPr lang="en-US" dirty="0"/>
              <a:t>Deploying a Package to an Azure Web App</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0365" y="3568711"/>
            <a:ext cx="1120531" cy="112053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7044" y="3568711"/>
            <a:ext cx="1120531" cy="112053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7333" y="3198529"/>
            <a:ext cx="448212" cy="448212"/>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1840869"/>
            <a:ext cx="1120531" cy="1120531"/>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3568711"/>
            <a:ext cx="1120531" cy="112053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5296552"/>
            <a:ext cx="1120531" cy="1120531"/>
          </a:xfrm>
          <a:prstGeom prst="rect">
            <a:avLst/>
          </a:prstGeom>
        </p:spPr>
      </p:pic>
      <p:sp>
        <p:nvSpPr>
          <p:cNvPr id="10" name="TextBox 9"/>
          <p:cNvSpPr txBox="1"/>
          <p:nvPr/>
        </p:nvSpPr>
        <p:spPr>
          <a:xfrm>
            <a:off x="1427087" y="4689243"/>
            <a:ext cx="863940"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Dev</a:t>
            </a:r>
          </a:p>
        </p:txBody>
      </p:sp>
      <p:sp>
        <p:nvSpPr>
          <p:cNvPr id="11" name="TextBox 10"/>
          <p:cNvSpPr txBox="1"/>
          <p:nvPr/>
        </p:nvSpPr>
        <p:spPr>
          <a:xfrm>
            <a:off x="5104766" y="4689242"/>
            <a:ext cx="1397740"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Light"/>
                <a:ea typeface="+mn-ea"/>
                <a:cs typeface="+mn-cs"/>
              </a:rPr>
              <a:t>WebVM</a:t>
            </a:r>
            <a:endPar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endParaRPr>
          </a:p>
        </p:txBody>
      </p:sp>
      <p:sp>
        <p:nvSpPr>
          <p:cNvPr id="12" name="TextBox 11"/>
          <p:cNvSpPr txBox="1"/>
          <p:nvPr/>
        </p:nvSpPr>
        <p:spPr>
          <a:xfrm>
            <a:off x="10321762" y="2116176"/>
            <a:ext cx="837843"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Test</a:t>
            </a:r>
          </a:p>
        </p:txBody>
      </p:sp>
      <p:sp>
        <p:nvSpPr>
          <p:cNvPr id="13" name="TextBox 12"/>
          <p:cNvSpPr txBox="1"/>
          <p:nvPr/>
        </p:nvSpPr>
        <p:spPr>
          <a:xfrm>
            <a:off x="10321762" y="3844017"/>
            <a:ext cx="863812"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Dev</a:t>
            </a:r>
          </a:p>
        </p:txBody>
      </p:sp>
      <p:sp>
        <p:nvSpPr>
          <p:cNvPr id="14" name="TextBox 13"/>
          <p:cNvSpPr txBox="1"/>
          <p:nvPr/>
        </p:nvSpPr>
        <p:spPr>
          <a:xfrm>
            <a:off x="10321762" y="5571858"/>
            <a:ext cx="1767906"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Production</a:t>
            </a:r>
          </a:p>
        </p:txBody>
      </p:sp>
      <p:sp>
        <p:nvSpPr>
          <p:cNvPr id="15" name="TextBox 14"/>
          <p:cNvSpPr txBox="1"/>
          <p:nvPr/>
        </p:nvSpPr>
        <p:spPr>
          <a:xfrm>
            <a:off x="3171642" y="3564876"/>
            <a:ext cx="891063" cy="452522"/>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Package</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2395" y="3198529"/>
            <a:ext cx="448212" cy="448212"/>
          </a:xfrm>
          <a:prstGeom prst="rect">
            <a:avLst/>
          </a:prstGeom>
        </p:spPr>
      </p:pic>
      <p:sp>
        <p:nvSpPr>
          <p:cNvPr id="17" name="TextBox 16"/>
          <p:cNvSpPr txBox="1"/>
          <p:nvPr/>
        </p:nvSpPr>
        <p:spPr>
          <a:xfrm>
            <a:off x="7076704" y="3564876"/>
            <a:ext cx="891063" cy="452522"/>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Package</a:t>
            </a:r>
          </a:p>
        </p:txBody>
      </p:sp>
      <p:cxnSp>
        <p:nvCxnSpPr>
          <p:cNvPr id="25" name="Straight Arrow Connector 24"/>
          <p:cNvCxnSpPr/>
          <p:nvPr/>
        </p:nvCxnSpPr>
        <p:spPr>
          <a:xfrm>
            <a:off x="2510300" y="4101319"/>
            <a:ext cx="239046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469511" y="4101319"/>
            <a:ext cx="239046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5400000" flipH="1" flipV="1">
            <a:off x="7619565" y="2860910"/>
            <a:ext cx="1759080" cy="721743"/>
          </a:xfrm>
          <a:prstGeom prst="bentConnector3">
            <a:avLst>
              <a:gd name="adj1" fmla="val 10043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6200000" flipH="1">
            <a:off x="7619565" y="4566062"/>
            <a:ext cx="1759080" cy="721743"/>
          </a:xfrm>
          <a:prstGeom prst="bentConnector3">
            <a:avLst>
              <a:gd name="adj1" fmla="val 10043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2155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4DD533B-6E26-4124-8129-CE47FCE742AE}"/>
              </a:ext>
            </a:extLst>
          </p:cNvPr>
          <p:cNvSpPr>
            <a:spLocks noGrp="1"/>
          </p:cNvSpPr>
          <p:nvPr>
            <p:ph type="subTitle" idx="27"/>
          </p:nvPr>
        </p:nvSpPr>
        <p:spPr>
          <a:xfrm>
            <a:off x="246610" y="975114"/>
            <a:ext cx="11277600" cy="553998"/>
          </a:xfrm>
        </p:spPr>
        <p:txBody>
          <a:bodyPr/>
          <a:lstStyle/>
          <a:p>
            <a:r>
              <a:rPr lang="fr-BE" dirty="0" err="1">
                <a:solidFill>
                  <a:schemeClr val="tx2"/>
                </a:solidFill>
              </a:rPr>
              <a:t>Similarly</a:t>
            </a:r>
            <a:r>
              <a:rPr lang="fr-BE" dirty="0">
                <a:solidFill>
                  <a:schemeClr val="tx2"/>
                </a:solidFill>
              </a:rPr>
              <a:t>, push source code to multiple instances</a:t>
            </a:r>
          </a:p>
        </p:txBody>
      </p:sp>
      <p:sp>
        <p:nvSpPr>
          <p:cNvPr id="2" name="Title 1"/>
          <p:cNvSpPr>
            <a:spLocks noGrp="1"/>
          </p:cNvSpPr>
          <p:nvPr>
            <p:ph type="title"/>
          </p:nvPr>
        </p:nvSpPr>
        <p:spPr/>
        <p:txBody>
          <a:bodyPr/>
          <a:lstStyle/>
          <a:p>
            <a:r>
              <a:rPr lang="en-US" dirty="0"/>
              <a:t>Deploying a Package to an Azure Web App</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0365" y="3568711"/>
            <a:ext cx="1120531" cy="112053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7044" y="3568711"/>
            <a:ext cx="1120531" cy="112053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7333" y="3198529"/>
            <a:ext cx="448212" cy="448212"/>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1840869"/>
            <a:ext cx="1120531" cy="1120531"/>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3568711"/>
            <a:ext cx="1120531" cy="112053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5296552"/>
            <a:ext cx="1120531" cy="1120531"/>
          </a:xfrm>
          <a:prstGeom prst="rect">
            <a:avLst/>
          </a:prstGeom>
        </p:spPr>
      </p:pic>
      <p:sp>
        <p:nvSpPr>
          <p:cNvPr id="10" name="TextBox 9"/>
          <p:cNvSpPr txBox="1"/>
          <p:nvPr/>
        </p:nvSpPr>
        <p:spPr>
          <a:xfrm>
            <a:off x="1427087" y="4689243"/>
            <a:ext cx="863940"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Dev</a:t>
            </a:r>
          </a:p>
        </p:txBody>
      </p:sp>
      <p:sp>
        <p:nvSpPr>
          <p:cNvPr id="11" name="TextBox 10"/>
          <p:cNvSpPr txBox="1"/>
          <p:nvPr/>
        </p:nvSpPr>
        <p:spPr>
          <a:xfrm>
            <a:off x="4988350" y="4689242"/>
            <a:ext cx="1397740" cy="622056"/>
          </a:xfrm>
          <a:prstGeom prst="rect">
            <a:avLst/>
          </a:prstGeom>
          <a:noFill/>
        </p:spPr>
        <p:txBody>
          <a:bodyPr wrap="none" lIns="179285" tIns="143428" rIns="179285" bIns="143428" rtlCol="0">
            <a:spAutoFit/>
          </a:bodyPr>
          <a:lstStyle/>
          <a:p>
            <a:pPr>
              <a:lnSpc>
                <a:spcPct val="90000"/>
              </a:lnSpc>
              <a:spcAft>
                <a:spcPts val="588"/>
              </a:spcAft>
            </a:pPr>
            <a:r>
              <a:rPr lang="en-US" sz="24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WebVM</a:t>
            </a:r>
            <a:endPar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
        <p:nvSpPr>
          <p:cNvPr id="12" name="TextBox 11"/>
          <p:cNvSpPr txBox="1"/>
          <p:nvPr/>
        </p:nvSpPr>
        <p:spPr>
          <a:xfrm>
            <a:off x="10193102" y="2134107"/>
            <a:ext cx="1767906"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Production</a:t>
            </a:r>
          </a:p>
        </p:txBody>
      </p:sp>
      <p:sp>
        <p:nvSpPr>
          <p:cNvPr id="13" name="TextBox 12"/>
          <p:cNvSpPr txBox="1"/>
          <p:nvPr/>
        </p:nvSpPr>
        <p:spPr>
          <a:xfrm>
            <a:off x="10193102" y="3861948"/>
            <a:ext cx="1767906"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Production</a:t>
            </a:r>
          </a:p>
        </p:txBody>
      </p:sp>
      <p:sp>
        <p:nvSpPr>
          <p:cNvPr id="14" name="TextBox 13"/>
          <p:cNvSpPr txBox="1"/>
          <p:nvPr/>
        </p:nvSpPr>
        <p:spPr>
          <a:xfrm>
            <a:off x="10193102" y="5589789"/>
            <a:ext cx="1767906"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Production</a:t>
            </a:r>
          </a:p>
        </p:txBody>
      </p:sp>
      <p:sp>
        <p:nvSpPr>
          <p:cNvPr id="15" name="TextBox 14"/>
          <p:cNvSpPr txBox="1"/>
          <p:nvPr/>
        </p:nvSpPr>
        <p:spPr>
          <a:xfrm>
            <a:off x="3171642" y="3564876"/>
            <a:ext cx="891063" cy="452522"/>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latin typeface="+mj-lt"/>
              </a:rPr>
              <a:t>Package</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2395" y="3198529"/>
            <a:ext cx="448212" cy="448212"/>
          </a:xfrm>
          <a:prstGeom prst="rect">
            <a:avLst/>
          </a:prstGeom>
        </p:spPr>
      </p:pic>
      <p:sp>
        <p:nvSpPr>
          <p:cNvPr id="17" name="TextBox 16"/>
          <p:cNvSpPr txBox="1"/>
          <p:nvPr/>
        </p:nvSpPr>
        <p:spPr>
          <a:xfrm>
            <a:off x="7076704" y="3564876"/>
            <a:ext cx="891063" cy="452522"/>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latin typeface="+mj-lt"/>
              </a:rPr>
              <a:t>Package</a:t>
            </a:r>
          </a:p>
        </p:txBody>
      </p:sp>
      <p:cxnSp>
        <p:nvCxnSpPr>
          <p:cNvPr id="25" name="Straight Arrow Connector 24"/>
          <p:cNvCxnSpPr/>
          <p:nvPr/>
        </p:nvCxnSpPr>
        <p:spPr>
          <a:xfrm>
            <a:off x="2510300" y="4101319"/>
            <a:ext cx="239046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469511" y="4101319"/>
            <a:ext cx="239046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5400000" flipH="1" flipV="1">
            <a:off x="7619565" y="2860910"/>
            <a:ext cx="1759080" cy="721743"/>
          </a:xfrm>
          <a:prstGeom prst="bentConnector3">
            <a:avLst>
              <a:gd name="adj1" fmla="val 10043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6200000" flipH="1">
            <a:off x="7619565" y="4566062"/>
            <a:ext cx="1759080" cy="721743"/>
          </a:xfrm>
          <a:prstGeom prst="bentConnector3">
            <a:avLst>
              <a:gd name="adj1" fmla="val 10043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7241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5433622" y="1810119"/>
            <a:ext cx="3110900" cy="3110900"/>
          </a:xfrm>
          <a:prstGeom prst="rect">
            <a:avLst/>
          </a:prstGeom>
        </p:spPr>
      </p:pic>
      <p:sp>
        <p:nvSpPr>
          <p:cNvPr id="3" name="Subtitle 2">
            <a:extLst>
              <a:ext uri="{FF2B5EF4-FFF2-40B4-BE49-F238E27FC236}">
                <a16:creationId xmlns:a16="http://schemas.microsoft.com/office/drawing/2014/main" id="{82F8BDC1-DF58-4685-AD8D-2F2991C08B69}"/>
              </a:ext>
            </a:extLst>
          </p:cNvPr>
          <p:cNvSpPr>
            <a:spLocks noGrp="1"/>
          </p:cNvSpPr>
          <p:nvPr>
            <p:ph type="subTitle" idx="27"/>
          </p:nvPr>
        </p:nvSpPr>
        <p:spPr/>
        <p:txBody>
          <a:bodyPr/>
          <a:lstStyle/>
          <a:p>
            <a:endParaRPr lang="fr-BE"/>
          </a:p>
        </p:txBody>
      </p:sp>
      <p:sp>
        <p:nvSpPr>
          <p:cNvPr id="5" name="Content Placeholder 2"/>
          <p:cNvSpPr>
            <a:spLocks noGrp="1"/>
          </p:cNvSpPr>
          <p:nvPr>
            <p:ph idx="32"/>
          </p:nvPr>
        </p:nvSpPr>
        <p:spPr>
          <a:xfrm>
            <a:off x="202895" y="2473471"/>
            <a:ext cx="4931156" cy="3110900"/>
          </a:xfrm>
        </p:spPr>
        <p:txBody>
          <a:bodyPr>
            <a:noAutofit/>
          </a:bodyPr>
          <a:lstStyle/>
          <a:p>
            <a:pPr marL="0" indent="0">
              <a:buNone/>
            </a:pPr>
            <a:r>
              <a:rPr lang="en-US" sz="2400" b="0" dirty="0">
                <a:solidFill>
                  <a:schemeClr val="tx1"/>
                </a:solidFill>
                <a:latin typeface="+mn-lt"/>
              </a:rPr>
              <a:t>Web Apps can be developed in virtually any development language and any toolset, including </a:t>
            </a:r>
            <a:r>
              <a:rPr lang="en-US" sz="2400" b="1" dirty="0">
                <a:solidFill>
                  <a:schemeClr val="tx2"/>
                </a:solidFill>
                <a:latin typeface="+mn-lt"/>
              </a:rPr>
              <a:t>.NET, PHP, Node.js, Python, Java, Marketplace extensions</a:t>
            </a:r>
            <a:r>
              <a:rPr lang="en-US" sz="2400" dirty="0">
                <a:solidFill>
                  <a:schemeClr val="tx1"/>
                </a:solidFill>
                <a:latin typeface="+mn-lt"/>
              </a:rPr>
              <a:t>. </a:t>
            </a:r>
            <a:r>
              <a:rPr lang="en-US" sz="2400" b="0" dirty="0">
                <a:solidFill>
                  <a:schemeClr val="tx1"/>
                </a:solidFill>
                <a:latin typeface="+mn-lt"/>
              </a:rPr>
              <a:t>Web App development is built into Visual Studio 2015 and up for supported languages.</a:t>
            </a:r>
          </a:p>
        </p:txBody>
      </p:sp>
      <p:sp>
        <p:nvSpPr>
          <p:cNvPr id="2" name="Title 1"/>
          <p:cNvSpPr>
            <a:spLocks noGrp="1"/>
          </p:cNvSpPr>
          <p:nvPr>
            <p:ph type="title"/>
          </p:nvPr>
        </p:nvSpPr>
        <p:spPr/>
        <p:txBody>
          <a:bodyPr/>
          <a:lstStyle/>
          <a:p>
            <a:r>
              <a:rPr lang="en-US" dirty="0"/>
              <a:t>Supported Languages &amp; Tools</a:t>
            </a:r>
          </a:p>
        </p:txBody>
      </p:sp>
      <p:pic>
        <p:nvPicPr>
          <p:cNvPr id="8" name="Picture 7"/>
          <p:cNvPicPr>
            <a:picLocks noChangeAspect="1"/>
          </p:cNvPicPr>
          <p:nvPr/>
        </p:nvPicPr>
        <p:blipFill>
          <a:blip r:embed="rId5"/>
          <a:stretch>
            <a:fillRect/>
          </a:stretch>
        </p:blipFill>
        <p:spPr>
          <a:xfrm>
            <a:off x="7014234" y="1210107"/>
            <a:ext cx="4210405" cy="3494080"/>
          </a:xfrm>
          <a:prstGeom prst="rect">
            <a:avLst/>
          </a:prstGeom>
        </p:spPr>
      </p:pic>
      <p:pic>
        <p:nvPicPr>
          <p:cNvPr id="4" name="Picture 3"/>
          <p:cNvPicPr>
            <a:picLocks noChangeAspect="1"/>
          </p:cNvPicPr>
          <p:nvPr/>
        </p:nvPicPr>
        <p:blipFill>
          <a:blip r:embed="rId6"/>
          <a:stretch>
            <a:fillRect/>
          </a:stretch>
        </p:blipFill>
        <p:spPr>
          <a:xfrm>
            <a:off x="6800902" y="3713936"/>
            <a:ext cx="3719473" cy="1980499"/>
          </a:xfrm>
          <a:prstGeom prst="rect">
            <a:avLst/>
          </a:prstGeom>
        </p:spPr>
      </p:pic>
      <p:pic>
        <p:nvPicPr>
          <p:cNvPr id="9" name="Picture 8"/>
          <p:cNvPicPr>
            <a:picLocks noChangeAspect="1"/>
          </p:cNvPicPr>
          <p:nvPr/>
        </p:nvPicPr>
        <p:blipFill>
          <a:blip r:embed="rId7"/>
          <a:stretch>
            <a:fillRect/>
          </a:stretch>
        </p:blipFill>
        <p:spPr>
          <a:xfrm>
            <a:off x="7454580" y="2917694"/>
            <a:ext cx="3978120" cy="1407828"/>
          </a:xfrm>
          <a:prstGeom prst="rect">
            <a:avLst/>
          </a:prstGeom>
          <a:ln>
            <a:solidFill>
              <a:schemeClr val="tx1">
                <a:lumMod val="85000"/>
                <a:lumOff val="15000"/>
              </a:schemeClr>
            </a:solidFill>
          </a:ln>
        </p:spPr>
      </p:pic>
    </p:spTree>
    <p:custDataLst>
      <p:tags r:id="rId1"/>
    </p:custDataLst>
    <p:extLst>
      <p:ext uri="{BB962C8B-B14F-4D97-AF65-F5344CB8AC3E}">
        <p14:creationId xmlns:p14="http://schemas.microsoft.com/office/powerpoint/2010/main" val="2062202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CA5EB7-D1C9-4BEB-A241-938D613C1E42}"/>
              </a:ext>
            </a:extLst>
          </p:cNvPr>
          <p:cNvSpPr>
            <a:spLocks noGrp="1"/>
          </p:cNvSpPr>
          <p:nvPr>
            <p:ph type="title"/>
          </p:nvPr>
        </p:nvSpPr>
        <p:spPr/>
        <p:txBody>
          <a:bodyPr/>
          <a:lstStyle/>
          <a:p>
            <a:endParaRPr lang="fr-BE" sz="3600"/>
          </a:p>
        </p:txBody>
      </p:sp>
      <p:sp>
        <p:nvSpPr>
          <p:cNvPr id="7" name="Text Placeholder 6">
            <a:extLst>
              <a:ext uri="{FF2B5EF4-FFF2-40B4-BE49-F238E27FC236}">
                <a16:creationId xmlns:a16="http://schemas.microsoft.com/office/drawing/2014/main" id="{C019E044-D8A6-40A3-9527-7CACD6F274AF}"/>
              </a:ext>
            </a:extLst>
          </p:cNvPr>
          <p:cNvSpPr>
            <a:spLocks noGrp="1"/>
          </p:cNvSpPr>
          <p:nvPr>
            <p:ph type="body" idx="7"/>
          </p:nvPr>
        </p:nvSpPr>
        <p:spPr/>
        <p:txBody>
          <a:bodyPr/>
          <a:lstStyle/>
          <a:p>
            <a:r>
              <a:rPr lang="fr-BE" sz="2400" dirty="0" err="1">
                <a:solidFill>
                  <a:schemeClr val="tx1"/>
                </a:solidFill>
              </a:rPr>
              <a:t>Deploying</a:t>
            </a:r>
            <a:r>
              <a:rPr lang="fr-BE" sz="2400" dirty="0">
                <a:solidFill>
                  <a:schemeClr val="tx1"/>
                </a:solidFill>
              </a:rPr>
              <a:t> an Azure Web App </a:t>
            </a:r>
            <a:r>
              <a:rPr lang="fr-BE" sz="2400" dirty="0" err="1">
                <a:solidFill>
                  <a:schemeClr val="tx1"/>
                </a:solidFill>
              </a:rPr>
              <a:t>from</a:t>
            </a:r>
            <a:r>
              <a:rPr lang="fr-BE" sz="2400" dirty="0">
                <a:solidFill>
                  <a:schemeClr val="tx1"/>
                </a:solidFill>
              </a:rPr>
              <a:t> Visual Studio 201x</a:t>
            </a:r>
          </a:p>
        </p:txBody>
      </p:sp>
    </p:spTree>
    <p:extLst>
      <p:ext uri="{BB962C8B-B14F-4D97-AF65-F5344CB8AC3E}">
        <p14:creationId xmlns:p14="http://schemas.microsoft.com/office/powerpoint/2010/main" val="1074992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7AEFE4B-89EE-4714-8B9A-D10EEB735974}"/>
              </a:ext>
            </a:extLst>
          </p:cNvPr>
          <p:cNvSpPr>
            <a:spLocks noGrp="1"/>
          </p:cNvSpPr>
          <p:nvPr>
            <p:ph type="subTitle" idx="27"/>
          </p:nvPr>
        </p:nvSpPr>
        <p:spPr>
          <a:xfrm>
            <a:off x="246610" y="975114"/>
            <a:ext cx="11277600" cy="553998"/>
          </a:xfrm>
        </p:spPr>
        <p:txBody>
          <a:bodyPr/>
          <a:lstStyle/>
          <a:p>
            <a:r>
              <a:rPr lang="fr-BE" dirty="0" err="1">
                <a:solidFill>
                  <a:schemeClr val="tx2"/>
                </a:solidFill>
              </a:rPr>
              <a:t>Why</a:t>
            </a:r>
            <a:r>
              <a:rPr lang="fr-BE" dirty="0">
                <a:solidFill>
                  <a:schemeClr val="tx2"/>
                </a:solidFill>
              </a:rPr>
              <a:t> </a:t>
            </a:r>
            <a:r>
              <a:rPr lang="fr-BE" dirty="0" err="1">
                <a:solidFill>
                  <a:schemeClr val="tx2"/>
                </a:solidFill>
              </a:rPr>
              <a:t>migrating</a:t>
            </a:r>
            <a:r>
              <a:rPr lang="fr-BE" dirty="0">
                <a:solidFill>
                  <a:schemeClr val="tx2"/>
                </a:solidFill>
              </a:rPr>
              <a:t> </a:t>
            </a:r>
            <a:r>
              <a:rPr lang="fr-BE" dirty="0" err="1">
                <a:solidFill>
                  <a:schemeClr val="tx2"/>
                </a:solidFill>
              </a:rPr>
              <a:t>workloads</a:t>
            </a:r>
            <a:r>
              <a:rPr lang="fr-BE" dirty="0">
                <a:solidFill>
                  <a:schemeClr val="tx2"/>
                </a:solidFill>
              </a:rPr>
              <a:t> to Azure PaaS?</a:t>
            </a:r>
          </a:p>
        </p:txBody>
      </p:sp>
      <p:sp>
        <p:nvSpPr>
          <p:cNvPr id="3" name="Content Placeholder 2">
            <a:extLst>
              <a:ext uri="{FF2B5EF4-FFF2-40B4-BE49-F238E27FC236}">
                <a16:creationId xmlns:a16="http://schemas.microsoft.com/office/drawing/2014/main" id="{755D036B-A35F-4786-9F8C-C6A48E9E166E}"/>
              </a:ext>
            </a:extLst>
          </p:cNvPr>
          <p:cNvSpPr>
            <a:spLocks noGrp="1"/>
          </p:cNvSpPr>
          <p:nvPr>
            <p:ph idx="32"/>
          </p:nvPr>
        </p:nvSpPr>
        <p:spPr>
          <a:xfrm>
            <a:off x="246611" y="1794684"/>
            <a:ext cx="3949531" cy="2294431"/>
          </a:xfrm>
        </p:spPr>
        <p:txBody>
          <a:bodyPr/>
          <a:lstStyle/>
          <a:p>
            <a:pPr marL="457200" indent="-457200">
              <a:buClr>
                <a:schemeClr val="tx1"/>
              </a:buClr>
              <a:buFont typeface="Wingdings" panose="05000000000000000000" pitchFamily="2" charset="2"/>
              <a:buChar char="§"/>
            </a:pPr>
            <a:r>
              <a:rPr lang="en-US" b="0" dirty="0">
                <a:latin typeface="+mn-lt"/>
              </a:rPr>
              <a:t>Azure Web Jobs</a:t>
            </a:r>
          </a:p>
          <a:p>
            <a:pPr marL="457200" indent="-457200">
              <a:buClr>
                <a:schemeClr val="tx1"/>
              </a:buClr>
              <a:buFont typeface="Wingdings" panose="05000000000000000000" pitchFamily="2" charset="2"/>
              <a:buChar char="§"/>
            </a:pPr>
            <a:r>
              <a:rPr lang="en-US" b="0" dirty="0">
                <a:latin typeface="+mn-lt"/>
              </a:rPr>
              <a:t>Deployment Slots</a:t>
            </a:r>
          </a:p>
          <a:p>
            <a:pPr marL="457200" indent="-457200">
              <a:buClr>
                <a:schemeClr val="tx1"/>
              </a:buClr>
              <a:buFont typeface="Wingdings" panose="05000000000000000000" pitchFamily="2" charset="2"/>
              <a:buChar char="§"/>
            </a:pPr>
            <a:r>
              <a:rPr lang="en-US" b="0" dirty="0">
                <a:latin typeface="+mn-lt"/>
              </a:rPr>
              <a:t>Auto Scaling</a:t>
            </a:r>
          </a:p>
          <a:p>
            <a:pPr marL="457200" indent="-457200">
              <a:buClr>
                <a:schemeClr val="tx1"/>
              </a:buClr>
              <a:buFont typeface="Wingdings" panose="05000000000000000000" pitchFamily="2" charset="2"/>
              <a:buChar char="§"/>
            </a:pPr>
            <a:r>
              <a:rPr lang="en-US" b="0" dirty="0">
                <a:latin typeface="+mn-lt"/>
              </a:rPr>
              <a:t>SSL</a:t>
            </a:r>
          </a:p>
          <a:p>
            <a:pPr marL="457200" indent="-457200">
              <a:buClr>
                <a:schemeClr val="tx1"/>
              </a:buClr>
              <a:buFont typeface="Wingdings" panose="05000000000000000000" pitchFamily="2" charset="2"/>
              <a:buChar char="§"/>
            </a:pPr>
            <a:r>
              <a:rPr lang="en-US" b="0" dirty="0">
                <a:latin typeface="+mn-lt"/>
              </a:rPr>
              <a:t>Custom Domains</a:t>
            </a:r>
          </a:p>
        </p:txBody>
      </p:sp>
      <p:sp>
        <p:nvSpPr>
          <p:cNvPr id="2" name="Title 1">
            <a:extLst>
              <a:ext uri="{FF2B5EF4-FFF2-40B4-BE49-F238E27FC236}">
                <a16:creationId xmlns:a16="http://schemas.microsoft.com/office/drawing/2014/main" id="{61010123-95C2-4732-B5F4-BA2F019DBB43}"/>
              </a:ext>
            </a:extLst>
          </p:cNvPr>
          <p:cNvSpPr>
            <a:spLocks noGrp="1"/>
          </p:cNvSpPr>
          <p:nvPr>
            <p:ph type="title"/>
          </p:nvPr>
        </p:nvSpPr>
        <p:spPr/>
        <p:txBody>
          <a:bodyPr/>
          <a:lstStyle/>
          <a:p>
            <a:r>
              <a:rPr lang="en-US" dirty="0"/>
              <a:t>Azure Web Apps Killing Features</a:t>
            </a:r>
          </a:p>
        </p:txBody>
      </p:sp>
      <p:sp>
        <p:nvSpPr>
          <p:cNvPr id="5" name="Content Placeholder 2">
            <a:extLst>
              <a:ext uri="{FF2B5EF4-FFF2-40B4-BE49-F238E27FC236}">
                <a16:creationId xmlns:a16="http://schemas.microsoft.com/office/drawing/2014/main" id="{33C1589A-D201-476C-B727-E5E30E694978}"/>
              </a:ext>
            </a:extLst>
          </p:cNvPr>
          <p:cNvSpPr txBox="1">
            <a:spLocks/>
          </p:cNvSpPr>
          <p:nvPr/>
        </p:nvSpPr>
        <p:spPr>
          <a:xfrm>
            <a:off x="6726883" y="1794684"/>
            <a:ext cx="3949531" cy="2294431"/>
          </a:xfrm>
          <a:prstGeom prst="rect">
            <a:avLst/>
          </a:prstGeom>
        </p:spPr>
        <p:txBody>
          <a:bodyPr vert="horz" wrap="square" lIns="0" tIns="0" rIns="0" bIns="0" rtlCol="0">
            <a:noAutofit/>
          </a:bodyPr>
          <a:lstStyle>
            <a:lvl1pPr marL="457200" marR="0" indent="-457200" fontAlgn="auto">
              <a:lnSpc>
                <a:spcPct val="100000"/>
              </a:lnSpc>
              <a:spcBef>
                <a:spcPts val="0"/>
              </a:spcBef>
              <a:spcAft>
                <a:spcPts val="0"/>
              </a:spcAft>
              <a:buClr>
                <a:schemeClr val="tx1"/>
              </a:buClr>
              <a:buSzPct val="90000"/>
              <a:buFont typeface="Wingdings" panose="05000000000000000000" pitchFamily="2" charset="2"/>
              <a:buChar char="§"/>
              <a:tabLst/>
              <a:defRPr sz="2353" b="0" spc="-49" baseline="0"/>
            </a:lvl1pPr>
            <a:lvl2pPr marL="0" marR="0" indent="0" fontAlgn="auto">
              <a:lnSpc>
                <a:spcPct val="100000"/>
              </a:lnSpc>
              <a:spcBef>
                <a:spcPts val="0"/>
              </a:spcBef>
              <a:spcAft>
                <a:spcPts val="0"/>
              </a:spcAft>
              <a:buClrTx/>
              <a:buSzPct val="90000"/>
              <a:buFont typeface="Wingdings" panose="05000000000000000000" pitchFamily="2" charset="2"/>
              <a:buNone/>
              <a:tabLst/>
              <a:defRPr sz="1961" spc="0" baseline="0"/>
            </a:lvl2pPr>
            <a:lvl3pPr marL="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0" marR="0" indent="0" fontAlgn="auto">
              <a:lnSpc>
                <a:spcPct val="100000"/>
              </a:lnSpc>
              <a:spcBef>
                <a:spcPts val="0"/>
              </a:spcBef>
              <a:spcAft>
                <a:spcPts val="0"/>
              </a:spcAft>
              <a:buClrTx/>
              <a:buSzPct val="90000"/>
              <a:buFont typeface="Wingdings" panose="05000000000000000000" pitchFamily="2" charset="2"/>
              <a:buNone/>
              <a:tabLst/>
              <a:defRPr sz="1176" b="1" spc="0" baseline="0"/>
            </a:lvl5pPr>
            <a:lvl6pPr marL="2285916" indent="0">
              <a:spcBef>
                <a:spcPct val="20000"/>
              </a:spcBef>
              <a:buFont typeface="Arial" pitchFamily="34" charset="0"/>
              <a:buNone/>
              <a:defRPr sz="1961"/>
            </a:lvl6pPr>
            <a:lvl7pPr marL="0" indent="0">
              <a:lnSpc>
                <a:spcPct val="100000"/>
              </a:lnSpc>
              <a:spcBef>
                <a:spcPts val="0"/>
              </a:spcBef>
              <a:spcAft>
                <a:spcPts val="0"/>
              </a:spcAft>
              <a:buFont typeface="Arial" pitchFamily="34" charset="0"/>
              <a:buNone/>
              <a:defRPr sz="1176"/>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r>
              <a:rPr lang="en-US" dirty="0"/>
              <a:t>Scale out</a:t>
            </a:r>
          </a:p>
          <a:p>
            <a:r>
              <a:rPr lang="en-US" dirty="0"/>
              <a:t>Different Pricing Tiers</a:t>
            </a:r>
          </a:p>
          <a:p>
            <a:r>
              <a:rPr lang="en-US" dirty="0"/>
              <a:t>Integrated Backup</a:t>
            </a:r>
          </a:p>
          <a:p>
            <a:r>
              <a:rPr lang="en-US" dirty="0"/>
              <a:t>App Insights</a:t>
            </a:r>
          </a:p>
          <a:p>
            <a:r>
              <a:rPr lang="en-US" dirty="0"/>
              <a:t>…</a:t>
            </a:r>
          </a:p>
        </p:txBody>
      </p:sp>
    </p:spTree>
    <p:custDataLst>
      <p:tags r:id="rId1"/>
    </p:custDataLst>
    <p:extLst>
      <p:ext uri="{BB962C8B-B14F-4D97-AF65-F5344CB8AC3E}">
        <p14:creationId xmlns:p14="http://schemas.microsoft.com/office/powerpoint/2010/main" val="3087233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32"/>
          </p:nvPr>
        </p:nvSpPr>
        <p:spPr/>
        <p:txBody>
          <a:bodyPr>
            <a:normAutofit/>
          </a:bodyPr>
          <a:lstStyle/>
          <a:p>
            <a:pPr marL="342900" indent="-342900">
              <a:buFont typeface="Wingdings" panose="05000000000000000000" pitchFamily="2" charset="2"/>
              <a:buChar char="§"/>
            </a:pPr>
            <a:r>
              <a:rPr lang="en-US" b="0" dirty="0">
                <a:latin typeface="+mn-lt"/>
              </a:rPr>
              <a:t>Host and schedule lightweight job on an existing website</a:t>
            </a:r>
          </a:p>
          <a:p>
            <a:endParaRPr lang="en-US" b="0" dirty="0">
              <a:latin typeface="+mn-lt"/>
            </a:endParaRPr>
          </a:p>
          <a:p>
            <a:pPr marL="342900" indent="-342900">
              <a:buFont typeface="Wingdings" panose="05000000000000000000" pitchFamily="2" charset="2"/>
              <a:buChar char="§"/>
            </a:pPr>
            <a:r>
              <a:rPr lang="en-US" b="0" dirty="0">
                <a:latin typeface="+mn-lt"/>
              </a:rPr>
              <a:t>Triggered once, by schedule or run continuously</a:t>
            </a:r>
          </a:p>
          <a:p>
            <a:endParaRPr lang="en-US" b="0" dirty="0">
              <a:latin typeface="+mn-lt"/>
            </a:endParaRPr>
          </a:p>
          <a:p>
            <a:pPr marL="342900" indent="-342900">
              <a:buFont typeface="Wingdings" panose="05000000000000000000" pitchFamily="2" charset="2"/>
              <a:buChar char="§"/>
            </a:pPr>
            <a:r>
              <a:rPr lang="en-US" b="0" dirty="0">
                <a:latin typeface="+mn-lt"/>
              </a:rPr>
              <a:t>Supporting: </a:t>
            </a:r>
          </a:p>
          <a:p>
            <a:pPr marL="342900" lvl="2" indent="-342900">
              <a:buFont typeface="Wingdings" panose="05000000000000000000" pitchFamily="2" charset="2"/>
              <a:buChar char="§"/>
            </a:pPr>
            <a:r>
              <a:rPr lang="en-US" dirty="0"/>
              <a:t>batch (.exe/.</a:t>
            </a:r>
            <a:r>
              <a:rPr lang="en-US" dirty="0" err="1"/>
              <a:t>cmd</a:t>
            </a:r>
            <a:r>
              <a:rPr lang="en-US" dirty="0"/>
              <a:t>/.bat)</a:t>
            </a:r>
          </a:p>
          <a:p>
            <a:pPr marL="342900" lvl="2" indent="-342900">
              <a:buFont typeface="Wingdings" panose="05000000000000000000" pitchFamily="2" charset="2"/>
              <a:buChar char="§"/>
            </a:pPr>
            <a:r>
              <a:rPr lang="en-US" dirty="0"/>
              <a:t>bash (.</a:t>
            </a:r>
            <a:r>
              <a:rPr lang="en-US" dirty="0" err="1"/>
              <a:t>sh</a:t>
            </a:r>
            <a:r>
              <a:rPr lang="en-US" dirty="0"/>
              <a:t>)</a:t>
            </a:r>
          </a:p>
          <a:p>
            <a:pPr marL="342900" lvl="2" indent="-342900">
              <a:buFont typeface="Wingdings" panose="05000000000000000000" pitchFamily="2" charset="2"/>
              <a:buChar char="§"/>
            </a:pPr>
            <a:r>
              <a:rPr lang="en-US" dirty="0" err="1"/>
              <a:t>javascript</a:t>
            </a:r>
            <a:r>
              <a:rPr lang="en-US" dirty="0"/>
              <a:t> (.</a:t>
            </a:r>
            <a:r>
              <a:rPr lang="en-US" dirty="0" err="1"/>
              <a:t>js</a:t>
            </a:r>
            <a:r>
              <a:rPr lang="en-US" dirty="0"/>
              <a:t> as node.js)</a:t>
            </a:r>
          </a:p>
          <a:p>
            <a:pPr marL="342900" lvl="2" indent="-342900">
              <a:buFont typeface="Wingdings" panose="05000000000000000000" pitchFamily="2" charset="2"/>
              <a:buChar char="§"/>
            </a:pPr>
            <a:r>
              <a:rPr lang="en-US" dirty="0" err="1"/>
              <a:t>php</a:t>
            </a:r>
            <a:r>
              <a:rPr lang="en-US" dirty="0"/>
              <a:t> (.</a:t>
            </a:r>
            <a:r>
              <a:rPr lang="en-US" dirty="0" err="1"/>
              <a:t>php</a:t>
            </a:r>
            <a:r>
              <a:rPr lang="en-US" dirty="0"/>
              <a:t>) </a:t>
            </a:r>
          </a:p>
          <a:p>
            <a:pPr marL="342900" lvl="2" indent="-342900">
              <a:buFont typeface="Wingdings" panose="05000000000000000000" pitchFamily="2" charset="2"/>
              <a:buChar char="§"/>
            </a:pPr>
            <a:r>
              <a:rPr lang="en-US" dirty="0"/>
              <a:t>python (.</a:t>
            </a:r>
            <a:r>
              <a:rPr lang="en-US" dirty="0" err="1"/>
              <a:t>py</a:t>
            </a:r>
            <a:r>
              <a:rPr lang="en-US" dirty="0"/>
              <a:t>)</a:t>
            </a:r>
          </a:p>
          <a:p>
            <a:pPr lvl="2"/>
            <a:endParaRPr lang="en-US" dirty="0"/>
          </a:p>
          <a:p>
            <a:pPr marL="342900" indent="-342900">
              <a:buFont typeface="Wingdings" panose="05000000000000000000" pitchFamily="2" charset="2"/>
              <a:buChar char="§"/>
            </a:pPr>
            <a:r>
              <a:rPr lang="en-US" b="0" dirty="0">
                <a:latin typeface="+mn-lt"/>
              </a:rPr>
              <a:t>Dashboard Experience</a:t>
            </a:r>
          </a:p>
        </p:txBody>
      </p:sp>
      <p:sp>
        <p:nvSpPr>
          <p:cNvPr id="4" name="Title 3"/>
          <p:cNvSpPr>
            <a:spLocks noGrp="1"/>
          </p:cNvSpPr>
          <p:nvPr>
            <p:ph type="title"/>
          </p:nvPr>
        </p:nvSpPr>
        <p:spPr>
          <a:noFill/>
          <a:ln w="9525">
            <a:noFill/>
            <a:miter lim="800000"/>
            <a:headEnd/>
            <a:tailEnd/>
          </a:ln>
        </p:spPr>
        <p:txBody>
          <a:bodyPr vert="horz" wrap="square" lIns="121920" tIns="60960" rIns="121920" bIns="60960" numCol="1" rtlCol="0" anchor="ctr" anchorCtr="0" compatLnSpc="1">
            <a:prstTxWarp prst="textNoShape">
              <a:avLst/>
            </a:prstTxWarp>
            <a:normAutofit/>
          </a:bodyPr>
          <a:lstStyle/>
          <a:p>
            <a:r>
              <a:rPr lang="en-US" dirty="0"/>
              <a:t>Azure Web Jobs</a:t>
            </a:r>
          </a:p>
        </p:txBody>
      </p:sp>
    </p:spTree>
    <p:custDataLst>
      <p:tags r:id="rId1"/>
    </p:custDataLst>
    <p:extLst>
      <p:ext uri="{BB962C8B-B14F-4D97-AF65-F5344CB8AC3E}">
        <p14:creationId xmlns:p14="http://schemas.microsoft.com/office/powerpoint/2010/main" val="2051296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C40601DD-4638-4573-BA90-304DF290C32B}"/>
              </a:ext>
            </a:extLst>
          </p:cNvPr>
          <p:cNvSpPr>
            <a:spLocks noGrp="1"/>
          </p:cNvSpPr>
          <p:nvPr>
            <p:ph type="subTitle" idx="27"/>
          </p:nvPr>
        </p:nvSpPr>
        <p:spPr>
          <a:xfrm>
            <a:off x="246610" y="975114"/>
            <a:ext cx="11277600" cy="553998"/>
          </a:xfrm>
        </p:spPr>
        <p:txBody>
          <a:bodyPr/>
          <a:lstStyle/>
          <a:p>
            <a:r>
              <a:rPr lang="fr-BE" dirty="0">
                <a:solidFill>
                  <a:schemeClr val="tx2"/>
                </a:solidFill>
              </a:rPr>
              <a:t>Deploy and swap </a:t>
            </a:r>
            <a:r>
              <a:rPr lang="fr-BE" dirty="0" err="1">
                <a:solidFill>
                  <a:schemeClr val="tx2"/>
                </a:solidFill>
              </a:rPr>
              <a:t>between</a:t>
            </a:r>
            <a:r>
              <a:rPr lang="fr-BE" dirty="0">
                <a:solidFill>
                  <a:schemeClr val="tx2"/>
                </a:solidFill>
              </a:rPr>
              <a:t> </a:t>
            </a:r>
            <a:r>
              <a:rPr lang="fr-BE" dirty="0" err="1">
                <a:solidFill>
                  <a:schemeClr val="tx2"/>
                </a:solidFill>
              </a:rPr>
              <a:t>different</a:t>
            </a:r>
            <a:r>
              <a:rPr lang="fr-BE" dirty="0">
                <a:solidFill>
                  <a:schemeClr val="tx2"/>
                </a:solidFill>
              </a:rPr>
              <a:t> </a:t>
            </a:r>
            <a:r>
              <a:rPr lang="fr-BE" dirty="0" err="1">
                <a:solidFill>
                  <a:schemeClr val="tx2"/>
                </a:solidFill>
              </a:rPr>
              <a:t>environments</a:t>
            </a:r>
            <a:endParaRPr lang="fr-BE" dirty="0">
              <a:solidFill>
                <a:schemeClr val="tx2"/>
              </a:solidFill>
            </a:endParaRPr>
          </a:p>
        </p:txBody>
      </p:sp>
      <p:sp>
        <p:nvSpPr>
          <p:cNvPr id="18" name="Content Placeholder 17">
            <a:extLst>
              <a:ext uri="{FF2B5EF4-FFF2-40B4-BE49-F238E27FC236}">
                <a16:creationId xmlns:a16="http://schemas.microsoft.com/office/drawing/2014/main" id="{9AE406B9-7A99-428E-9E61-157B7B0C02C8}"/>
              </a:ext>
            </a:extLst>
          </p:cNvPr>
          <p:cNvSpPr>
            <a:spLocks noGrp="1"/>
          </p:cNvSpPr>
          <p:nvPr>
            <p:ph idx="32"/>
          </p:nvPr>
        </p:nvSpPr>
        <p:spPr/>
        <p:txBody>
          <a:bodyPr/>
          <a:lstStyle/>
          <a:p>
            <a:endParaRPr lang="fr-BE" dirty="0"/>
          </a:p>
        </p:txBody>
      </p:sp>
      <p:sp>
        <p:nvSpPr>
          <p:cNvPr id="2" name="Title 1"/>
          <p:cNvSpPr>
            <a:spLocks noGrp="1"/>
          </p:cNvSpPr>
          <p:nvPr>
            <p:ph type="title"/>
          </p:nvPr>
        </p:nvSpPr>
        <p:spPr/>
        <p:txBody>
          <a:bodyPr/>
          <a:lstStyle/>
          <a:p>
            <a:r>
              <a:rPr lang="en-US" dirty="0"/>
              <a:t>Azure Web App Deployment Slots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0365" y="3568711"/>
            <a:ext cx="1120531" cy="112053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7044" y="3568711"/>
            <a:ext cx="1120531" cy="112053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7333" y="3198529"/>
            <a:ext cx="448212" cy="448212"/>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1840869"/>
            <a:ext cx="1120531" cy="1120531"/>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3568711"/>
            <a:ext cx="1120531" cy="112053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5296552"/>
            <a:ext cx="1120531" cy="1120531"/>
          </a:xfrm>
          <a:prstGeom prst="rect">
            <a:avLst/>
          </a:prstGeom>
        </p:spPr>
      </p:pic>
      <p:sp>
        <p:nvSpPr>
          <p:cNvPr id="10" name="TextBox 9"/>
          <p:cNvSpPr txBox="1"/>
          <p:nvPr/>
        </p:nvSpPr>
        <p:spPr>
          <a:xfrm>
            <a:off x="1427087" y="4689243"/>
            <a:ext cx="863940"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Dev</a:t>
            </a:r>
          </a:p>
        </p:txBody>
      </p:sp>
      <p:sp>
        <p:nvSpPr>
          <p:cNvPr id="11" name="TextBox 10"/>
          <p:cNvSpPr txBox="1"/>
          <p:nvPr/>
        </p:nvSpPr>
        <p:spPr>
          <a:xfrm>
            <a:off x="4900767" y="4689242"/>
            <a:ext cx="1481161"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err="1">
                <a:ln>
                  <a:noFill/>
                </a:ln>
                <a:gradFill>
                  <a:gsLst>
                    <a:gs pos="2917">
                      <a:srgbClr val="2F2F2F"/>
                    </a:gs>
                    <a:gs pos="30000">
                      <a:srgbClr val="2F2F2F"/>
                    </a:gs>
                  </a:gsLst>
                  <a:lin ang="5400000" scaled="0"/>
                </a:gradFill>
                <a:effectLst/>
                <a:uLnTx/>
                <a:uFillTx/>
                <a:latin typeface="Segoe UI Semibold"/>
                <a:ea typeface="+mn-ea"/>
                <a:cs typeface="+mn-cs"/>
              </a:rPr>
              <a:t>WebVM</a:t>
            </a:r>
            <a:endParaRPr kumimoji="0" lang="en-US" sz="24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endParaRPr>
          </a:p>
        </p:txBody>
      </p:sp>
      <p:sp>
        <p:nvSpPr>
          <p:cNvPr id="12" name="TextBox 11"/>
          <p:cNvSpPr txBox="1"/>
          <p:nvPr/>
        </p:nvSpPr>
        <p:spPr>
          <a:xfrm>
            <a:off x="10438079" y="2134107"/>
            <a:ext cx="1576122"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Dev/Test</a:t>
            </a:r>
          </a:p>
        </p:txBody>
      </p:sp>
      <p:sp>
        <p:nvSpPr>
          <p:cNvPr id="13" name="TextBox 12"/>
          <p:cNvSpPr txBox="1"/>
          <p:nvPr/>
        </p:nvSpPr>
        <p:spPr>
          <a:xfrm>
            <a:off x="10438079" y="3861948"/>
            <a:ext cx="1424029"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Staging</a:t>
            </a:r>
          </a:p>
        </p:txBody>
      </p:sp>
      <p:sp>
        <p:nvSpPr>
          <p:cNvPr id="14" name="TextBox 13"/>
          <p:cNvSpPr txBox="1"/>
          <p:nvPr/>
        </p:nvSpPr>
        <p:spPr>
          <a:xfrm>
            <a:off x="10438079" y="5589789"/>
            <a:ext cx="1767906"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Production</a:t>
            </a:r>
          </a:p>
        </p:txBody>
      </p:sp>
      <p:sp>
        <p:nvSpPr>
          <p:cNvPr id="15" name="TextBox 14"/>
          <p:cNvSpPr txBox="1"/>
          <p:nvPr/>
        </p:nvSpPr>
        <p:spPr>
          <a:xfrm>
            <a:off x="3171642" y="3564876"/>
            <a:ext cx="891063" cy="452522"/>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Package</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2395" y="3198529"/>
            <a:ext cx="448212" cy="448212"/>
          </a:xfrm>
          <a:prstGeom prst="rect">
            <a:avLst/>
          </a:prstGeom>
        </p:spPr>
      </p:pic>
      <p:sp>
        <p:nvSpPr>
          <p:cNvPr id="17" name="TextBox 16"/>
          <p:cNvSpPr txBox="1"/>
          <p:nvPr/>
        </p:nvSpPr>
        <p:spPr>
          <a:xfrm>
            <a:off x="7076704" y="3564876"/>
            <a:ext cx="891063" cy="452522"/>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Package</a:t>
            </a:r>
          </a:p>
        </p:txBody>
      </p:sp>
      <p:cxnSp>
        <p:nvCxnSpPr>
          <p:cNvPr id="25" name="Straight Arrow Connector 24"/>
          <p:cNvCxnSpPr/>
          <p:nvPr/>
        </p:nvCxnSpPr>
        <p:spPr>
          <a:xfrm>
            <a:off x="2510300" y="4101319"/>
            <a:ext cx="239046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V="1">
            <a:off x="5711513" y="1668543"/>
            <a:ext cx="1936729" cy="176045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p:cNvCxnSpPr>
          <p:nvPr/>
        </p:nvCxnSpPr>
        <p:spPr>
          <a:xfrm rot="5400000" flipH="1" flipV="1">
            <a:off x="7684956" y="2995627"/>
            <a:ext cx="1558974" cy="652419"/>
          </a:xfrm>
          <a:prstGeom prst="bentConnector3">
            <a:avLst>
              <a:gd name="adj1" fmla="val 99500"/>
            </a:avLst>
          </a:prstGeom>
          <a:ln w="28575">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6200000" flipH="1">
            <a:off x="7619565" y="4566062"/>
            <a:ext cx="1759080" cy="721743"/>
          </a:xfrm>
          <a:prstGeom prst="bentConnector3">
            <a:avLst>
              <a:gd name="adj1" fmla="val 100435"/>
            </a:avLst>
          </a:prstGeom>
          <a:ln w="28575">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214FB2C-1C69-4F4D-9046-7FB67E9C45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0607" y="967485"/>
            <a:ext cx="1120531" cy="1120531"/>
          </a:xfrm>
          <a:prstGeom prst="rect">
            <a:avLst/>
          </a:prstGeom>
        </p:spPr>
      </p:pic>
      <p:sp>
        <p:nvSpPr>
          <p:cNvPr id="27" name="TextBox 26">
            <a:extLst>
              <a:ext uri="{FF2B5EF4-FFF2-40B4-BE49-F238E27FC236}">
                <a16:creationId xmlns:a16="http://schemas.microsoft.com/office/drawing/2014/main" id="{B42442EF-26F8-4271-92DB-50F48DC90FEB}"/>
              </a:ext>
            </a:extLst>
          </p:cNvPr>
          <p:cNvSpPr txBox="1"/>
          <p:nvPr/>
        </p:nvSpPr>
        <p:spPr>
          <a:xfrm>
            <a:off x="8994243" y="1031312"/>
            <a:ext cx="2189688" cy="62205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Semibold"/>
                <a:ea typeface="+mn-ea"/>
                <a:cs typeface="+mn-cs"/>
              </a:rPr>
              <a:t>My Web App</a:t>
            </a:r>
          </a:p>
        </p:txBody>
      </p:sp>
      <p:cxnSp>
        <p:nvCxnSpPr>
          <p:cNvPr id="29" name="Straight Arrow Connector 28">
            <a:extLst>
              <a:ext uri="{FF2B5EF4-FFF2-40B4-BE49-F238E27FC236}">
                <a16:creationId xmlns:a16="http://schemas.microsoft.com/office/drawing/2014/main" id="{4D629BD9-3902-4697-A2EA-830AD0C814F7}"/>
              </a:ext>
            </a:extLst>
          </p:cNvPr>
          <p:cNvCxnSpPr/>
          <p:nvPr/>
        </p:nvCxnSpPr>
        <p:spPr>
          <a:xfrm>
            <a:off x="8138233" y="4128976"/>
            <a:ext cx="652418" cy="0"/>
          </a:xfrm>
          <a:prstGeom prst="straightConnector1">
            <a:avLst/>
          </a:prstGeom>
          <a:ln w="28575">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Arrow: Curved Right 32">
            <a:extLst>
              <a:ext uri="{FF2B5EF4-FFF2-40B4-BE49-F238E27FC236}">
                <a16:creationId xmlns:a16="http://schemas.microsoft.com/office/drawing/2014/main" id="{3F404E76-6065-427E-854F-E91C72381091}"/>
              </a:ext>
            </a:extLst>
          </p:cNvPr>
          <p:cNvSpPr/>
          <p:nvPr/>
        </p:nvSpPr>
        <p:spPr>
          <a:xfrm>
            <a:off x="7648242" y="2134107"/>
            <a:ext cx="319525" cy="1064422"/>
          </a:xfrm>
          <a:prstGeom prst="curvedRigh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3427598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lstStyle/>
          <a:p>
            <a:br>
              <a:rPr lang="en-US" sz="4902" dirty="0">
                <a:solidFill>
                  <a:schemeClr val="accent5"/>
                </a:solidFill>
              </a:rPr>
            </a:br>
            <a:br>
              <a:rPr lang="en-US" sz="4902" dirty="0">
                <a:solidFill>
                  <a:schemeClr val="accent5"/>
                </a:solidFill>
              </a:rPr>
            </a:br>
            <a:br>
              <a:rPr lang="en-US" sz="4902" dirty="0"/>
            </a:br>
            <a:r>
              <a:rPr lang="en-US" sz="4902" dirty="0"/>
              <a:t>Presentation title</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Speaker name</a:t>
            </a:r>
          </a:p>
          <a:p>
            <a:pPr lvl="1"/>
            <a:r>
              <a:rPr lang="en-US" sz="2745">
                <a:solidFill>
                  <a:schemeClr val="bg1"/>
                </a:solidFill>
              </a:rPr>
              <a:t>Title</a:t>
            </a:r>
            <a:endParaRPr lang="en-US" sz="2745" dirty="0">
              <a:solidFill>
                <a:schemeClr val="bg1"/>
              </a:solidFill>
            </a:endParaRPr>
          </a:p>
        </p:txBody>
      </p:sp>
      <p:sp>
        <p:nvSpPr>
          <p:cNvPr id="6" name="Title 1">
            <a:extLst>
              <a:ext uri="{FF2B5EF4-FFF2-40B4-BE49-F238E27FC236}">
                <a16:creationId xmlns:a16="http://schemas.microsoft.com/office/drawing/2014/main" id="{C6FEC1BD-F13A-4679-A6A8-2D36225EA57A}"/>
              </a:ext>
            </a:extLst>
          </p:cNvPr>
          <p:cNvSpPr txBox="1">
            <a:spLocks/>
          </p:cNvSpPr>
          <p:nvPr/>
        </p:nvSpPr>
        <p:spPr bwMode="auto">
          <a:xfrm>
            <a:off x="172147" y="183730"/>
            <a:ext cx="5090317" cy="6608955"/>
          </a:xfrm>
          <a:prstGeom prst="roundRect">
            <a:avLst>
              <a:gd name="adj" fmla="val 3915"/>
            </a:avLst>
          </a:prstGeom>
          <a:solidFill>
            <a:srgbClr val="FFFFFF">
              <a:lumMod val="75000"/>
            </a:srgbClr>
          </a:solidFill>
          <a:ln w="25400" cap="flat" cmpd="sng" algn="ctr">
            <a:noFill/>
            <a:prstDash val="solid"/>
            <a:miter lim="800000"/>
            <a:headEnd/>
            <a:tailEnd/>
          </a:ln>
          <a:effectLst>
            <a:outerShdw blurRad="50800" dist="38100" dir="2700000" algn="tl" rotWithShape="0">
              <a:prstClr val="black">
                <a:alpha val="40000"/>
              </a:prstClr>
            </a:outerShdw>
          </a:effectLst>
        </p:spPr>
        <p:txBody>
          <a:bodyPr vert="horz" wrap="square" lIns="224106" tIns="224106" rIns="224106" bIns="224106"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tx2"/>
                </a:solidFill>
                <a:latin typeface="+mn-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0" marR="0" lvl="0" indent="0" algn="l" defTabSz="89638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005291"/>
              </a:solidFill>
              <a:effectLst/>
              <a:uLnTx/>
              <a:uFillTx/>
              <a:latin typeface="Museo Sans For Dell"/>
              <a:cs typeface="+mj-cs"/>
            </a:endParaRPr>
          </a:p>
        </p:txBody>
      </p:sp>
      <p:sp>
        <p:nvSpPr>
          <p:cNvPr id="7" name="Rounded Rectangle 17">
            <a:extLst>
              <a:ext uri="{FF2B5EF4-FFF2-40B4-BE49-F238E27FC236}">
                <a16:creationId xmlns:a16="http://schemas.microsoft.com/office/drawing/2014/main" id="{68B01C42-D773-4C14-AA16-F4B8FD7D5FD1}"/>
              </a:ext>
            </a:extLst>
          </p:cNvPr>
          <p:cNvSpPr/>
          <p:nvPr/>
        </p:nvSpPr>
        <p:spPr>
          <a:xfrm>
            <a:off x="684129" y="2140542"/>
            <a:ext cx="4365602" cy="727042"/>
          </a:xfrm>
          <a:prstGeom prst="roundRect">
            <a:avLst>
              <a:gd name="adj" fmla="val 11848"/>
            </a:avLst>
          </a:prstGeom>
          <a:solidFill>
            <a:srgbClr val="40587C"/>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Tell us what you think by completing our survey</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Rounded Rectangle 15">
            <a:extLst>
              <a:ext uri="{FF2B5EF4-FFF2-40B4-BE49-F238E27FC236}">
                <a16:creationId xmlns:a16="http://schemas.microsoft.com/office/drawing/2014/main" id="{A2633103-CDCF-4662-A8AD-EB0F7B383EB6}"/>
              </a:ext>
            </a:extLst>
          </p:cNvPr>
          <p:cNvSpPr/>
          <p:nvPr/>
        </p:nvSpPr>
        <p:spPr>
          <a:xfrm>
            <a:off x="684130" y="2949492"/>
            <a:ext cx="4365602" cy="940742"/>
          </a:xfrm>
          <a:prstGeom prst="roundRect">
            <a:avLst>
              <a:gd name="adj" fmla="val 11848"/>
            </a:avLst>
          </a:prstGeom>
          <a:solidFill>
            <a:srgbClr val="002050"/>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 a post-event session to address your specific requirements</a:t>
            </a:r>
            <a:r>
              <a:rPr kumimoji="0" lang="en-US" sz="1400" b="0" i="0" u="none" strike="noStrike" kern="0" cap="none" spc="0" normalizeH="0" baseline="0" noProof="0">
                <a:ln>
                  <a:noFill/>
                </a:ln>
                <a:solidFill>
                  <a:srgbClr val="FFFFFF"/>
                </a:solidFill>
                <a:effectLst/>
                <a:uLnTx/>
                <a:uFillTx/>
                <a:latin typeface="Segoe UI Semilight"/>
                <a:ea typeface="+mn-ea"/>
                <a:cs typeface="+mn-cs"/>
              </a:rPr>
              <a:t>. </a:t>
            </a: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2C9C748E-6B43-412A-B995-EFE36587B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03210" y="544488"/>
            <a:ext cx="498407" cy="1071043"/>
          </a:xfrm>
          <a:prstGeom prst="rect">
            <a:avLst/>
          </a:prstGeom>
        </p:spPr>
      </p:pic>
      <p:sp>
        <p:nvSpPr>
          <p:cNvPr id="11" name="Rounded Rectangle 15">
            <a:extLst>
              <a:ext uri="{FF2B5EF4-FFF2-40B4-BE49-F238E27FC236}">
                <a16:creationId xmlns:a16="http://schemas.microsoft.com/office/drawing/2014/main" id="{9A20FBA0-3FC2-4F8F-B6DE-FD1D8B079FF9}"/>
              </a:ext>
            </a:extLst>
          </p:cNvPr>
          <p:cNvSpPr/>
          <p:nvPr/>
        </p:nvSpPr>
        <p:spPr>
          <a:xfrm>
            <a:off x="684129" y="4009608"/>
            <a:ext cx="4365602" cy="1086484"/>
          </a:xfrm>
          <a:prstGeom prst="roundRect">
            <a:avLst>
              <a:gd name="adj" fmla="val 11848"/>
            </a:avLst>
          </a:prstGeom>
          <a:solidFill>
            <a:srgbClr val="0078D4"/>
          </a:solidFill>
          <a:ln w="17145" cap="flat" cmpd="sng" algn="ctr">
            <a:solidFill>
              <a:srgbClr val="FFFFFF">
                <a:shade val="95000"/>
                <a:alpha val="50000"/>
                <a:satMod val="150000"/>
              </a:srgbClr>
            </a:solidFill>
            <a:prstDash val="solid"/>
          </a:ln>
          <a:effectLst/>
        </p:spPr>
        <p:txBody>
          <a:bodyPr wrap="square" lIns="179285" tIns="134464" rIns="134464" bIns="134464" rtlCol="0" anchor="ctr">
            <a:no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Learn more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techdocs</a:t>
            </a: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Get certified : </a:t>
            </a:r>
            <a:r>
              <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US"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microsoftlearn</a:t>
            </a: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896386" rtl="0" eaLnBrk="1" fontAlgn="auto" latinLnBrk="0" hangingPunct="1">
              <a:lnSpc>
                <a:spcPct val="90000"/>
              </a:lnSpc>
              <a:spcBef>
                <a:spcPts val="588"/>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Sign up Developer newsletter: </a:t>
            </a:r>
            <a:r>
              <a:rPr kumimoji="0" lang="en-ZA"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aka.ms/</a:t>
            </a:r>
            <a:r>
              <a:rPr kumimoji="0" lang="en-ZA" sz="1400" b="0" i="0" u="none" strike="noStrike" kern="0" cap="none" spc="0" normalizeH="0" baseline="0" noProof="0" dirty="0" err="1">
                <a:ln>
                  <a:noFill/>
                </a:ln>
                <a:solidFill>
                  <a:srgbClr val="FFFFFF"/>
                </a:solidFill>
                <a:effectLst/>
                <a:uLnTx/>
                <a:uFillTx/>
                <a:latin typeface="Segoe UI Light" panose="020B0502040204020203" pitchFamily="34" charset="0"/>
                <a:ea typeface="+mn-ea"/>
                <a:cs typeface="+mn-cs"/>
              </a:rPr>
              <a:t>usdevconnect</a:t>
            </a:r>
            <a:endParaRPr kumimoji="0" lang="en-ZA" sz="14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p:txBody>
      </p:sp>
      <p:grpSp>
        <p:nvGrpSpPr>
          <p:cNvPr id="12" name="Group 11">
            <a:extLst>
              <a:ext uri="{FF2B5EF4-FFF2-40B4-BE49-F238E27FC236}">
                <a16:creationId xmlns:a16="http://schemas.microsoft.com/office/drawing/2014/main" id="{5A5E1E3F-E1B0-476A-8FD8-E9AD66584A5D}"/>
              </a:ext>
            </a:extLst>
          </p:cNvPr>
          <p:cNvGrpSpPr/>
          <p:nvPr/>
        </p:nvGrpSpPr>
        <p:grpSpPr>
          <a:xfrm>
            <a:off x="253533" y="2347236"/>
            <a:ext cx="347499" cy="336556"/>
            <a:chOff x="5798264" y="5000554"/>
            <a:chExt cx="347499" cy="336556"/>
          </a:xfrm>
        </p:grpSpPr>
        <p:sp>
          <p:nvSpPr>
            <p:cNvPr id="13" name="Arrow: Right 12">
              <a:extLst>
                <a:ext uri="{FF2B5EF4-FFF2-40B4-BE49-F238E27FC236}">
                  <a16:creationId xmlns:a16="http://schemas.microsoft.com/office/drawing/2014/main" id="{CAC05F25-6569-4609-B66F-87CD9AB96FD5}"/>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0861C218-2CE0-4B09-B264-92507B9BDCF9}"/>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BC0412D-5193-4468-9523-2131171D3DBC}"/>
              </a:ext>
            </a:extLst>
          </p:cNvPr>
          <p:cNvGrpSpPr/>
          <p:nvPr/>
        </p:nvGrpSpPr>
        <p:grpSpPr>
          <a:xfrm>
            <a:off x="253533" y="3243325"/>
            <a:ext cx="347499" cy="336556"/>
            <a:chOff x="5798264" y="5000554"/>
            <a:chExt cx="347499" cy="336556"/>
          </a:xfrm>
        </p:grpSpPr>
        <p:sp>
          <p:nvSpPr>
            <p:cNvPr id="16" name="Arrow: Right 15">
              <a:extLst>
                <a:ext uri="{FF2B5EF4-FFF2-40B4-BE49-F238E27FC236}">
                  <a16:creationId xmlns:a16="http://schemas.microsoft.com/office/drawing/2014/main" id="{7DF1D73C-DA99-4675-B2AA-89EF645C14E2}"/>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BE53ED89-EFC5-4914-A19A-C780EED44CA2}"/>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7306ECC-00CC-4EAE-9183-AC6F9577CECD}"/>
              </a:ext>
            </a:extLst>
          </p:cNvPr>
          <p:cNvGrpSpPr/>
          <p:nvPr/>
        </p:nvGrpSpPr>
        <p:grpSpPr>
          <a:xfrm>
            <a:off x="253533" y="4629903"/>
            <a:ext cx="347499" cy="336556"/>
            <a:chOff x="5798264" y="5000554"/>
            <a:chExt cx="347499" cy="336556"/>
          </a:xfrm>
        </p:grpSpPr>
        <p:sp>
          <p:nvSpPr>
            <p:cNvPr id="19" name="Arrow: Right 18">
              <a:extLst>
                <a:ext uri="{FF2B5EF4-FFF2-40B4-BE49-F238E27FC236}">
                  <a16:creationId xmlns:a16="http://schemas.microsoft.com/office/drawing/2014/main" id="{135726E4-E10C-4BDA-999B-C51314E699B8}"/>
                </a:ext>
              </a:extLst>
            </p:cNvPr>
            <p:cNvSpPr/>
            <p:nvPr/>
          </p:nvSpPr>
          <p:spPr bwMode="auto">
            <a:xfrm>
              <a:off x="5887583" y="5083748"/>
              <a:ext cx="189757" cy="174273"/>
            </a:xfrm>
            <a:prstGeom prst="rightArrow">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B7B55CE-7F7D-475D-B761-2084BAC7F56C}"/>
                </a:ext>
              </a:extLst>
            </p:cNvPr>
            <p:cNvSpPr/>
            <p:nvPr/>
          </p:nvSpPr>
          <p:spPr bwMode="auto">
            <a:xfrm>
              <a:off x="5798264" y="5000554"/>
              <a:ext cx="347499" cy="336556"/>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8982B68-54BB-4777-A3C4-025A6D4D25A9}"/>
              </a:ext>
            </a:extLst>
          </p:cNvPr>
          <p:cNvGrpSpPr/>
          <p:nvPr/>
        </p:nvGrpSpPr>
        <p:grpSpPr>
          <a:xfrm>
            <a:off x="8481525" y="1834556"/>
            <a:ext cx="2844162" cy="3775004"/>
            <a:chOff x="8481525" y="1834556"/>
            <a:chExt cx="2844162" cy="3775004"/>
          </a:xfrm>
        </p:grpSpPr>
        <p:pic>
          <p:nvPicPr>
            <p:cNvPr id="25" name="Picture 24">
              <a:extLst>
                <a:ext uri="{FF2B5EF4-FFF2-40B4-BE49-F238E27FC236}">
                  <a16:creationId xmlns:a16="http://schemas.microsoft.com/office/drawing/2014/main" id="{81431237-CCF2-4F88-8ACC-7CBE42A3286B}"/>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26" name="Picture 25">
              <a:extLst>
                <a:ext uri="{FF2B5EF4-FFF2-40B4-BE49-F238E27FC236}">
                  <a16:creationId xmlns:a16="http://schemas.microsoft.com/office/drawing/2014/main" id="{8561B673-648D-4774-828B-7038261C32F3}"/>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27" name="Picture 26">
              <a:extLst>
                <a:ext uri="{FF2B5EF4-FFF2-40B4-BE49-F238E27FC236}">
                  <a16:creationId xmlns:a16="http://schemas.microsoft.com/office/drawing/2014/main" id="{57895F94-4D09-486F-BD1C-2001E9B862AB}"/>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28" name="Picture 27">
              <a:extLst>
                <a:ext uri="{FF2B5EF4-FFF2-40B4-BE49-F238E27FC236}">
                  <a16:creationId xmlns:a16="http://schemas.microsoft.com/office/drawing/2014/main" id="{A5CA6FBC-B3E4-4C2C-B039-D9B3BC2A8A2A}"/>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29" name="Picture 28">
              <a:extLst>
                <a:ext uri="{FF2B5EF4-FFF2-40B4-BE49-F238E27FC236}">
                  <a16:creationId xmlns:a16="http://schemas.microsoft.com/office/drawing/2014/main" id="{E143275E-8EFF-4BE0-A286-99F371754F29}"/>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30" name="Picture 29">
              <a:extLst>
                <a:ext uri="{FF2B5EF4-FFF2-40B4-BE49-F238E27FC236}">
                  <a16:creationId xmlns:a16="http://schemas.microsoft.com/office/drawing/2014/main" id="{723F7F2C-A9A9-42D9-8A91-2671D6066D9F}"/>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31" name="Picture 30">
              <a:extLst>
                <a:ext uri="{FF2B5EF4-FFF2-40B4-BE49-F238E27FC236}">
                  <a16:creationId xmlns:a16="http://schemas.microsoft.com/office/drawing/2014/main" id="{C74C7A21-8A4D-4D1B-8033-31548656DE47}"/>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32" name="Picture 31">
              <a:extLst>
                <a:ext uri="{FF2B5EF4-FFF2-40B4-BE49-F238E27FC236}">
                  <a16:creationId xmlns:a16="http://schemas.microsoft.com/office/drawing/2014/main" id="{885AF17E-8B2C-422A-A60E-C3D9A2BDA977}"/>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33" name="Picture 32">
              <a:extLst>
                <a:ext uri="{FF2B5EF4-FFF2-40B4-BE49-F238E27FC236}">
                  <a16:creationId xmlns:a16="http://schemas.microsoft.com/office/drawing/2014/main" id="{E45902AE-CA6B-4CE8-8462-BC80662D7D4A}"/>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34" name="Picture 33">
              <a:extLst>
                <a:ext uri="{FF2B5EF4-FFF2-40B4-BE49-F238E27FC236}">
                  <a16:creationId xmlns:a16="http://schemas.microsoft.com/office/drawing/2014/main" id="{2E6FC831-7B0C-4DA7-98C9-85D817F3396C}"/>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35" name="Picture 34">
              <a:extLst>
                <a:ext uri="{FF2B5EF4-FFF2-40B4-BE49-F238E27FC236}">
                  <a16:creationId xmlns:a16="http://schemas.microsoft.com/office/drawing/2014/main" id="{AF1A50E5-4A8E-4439-BC84-F29727192D6B}"/>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36" name="Picture 35">
              <a:extLst>
                <a:ext uri="{FF2B5EF4-FFF2-40B4-BE49-F238E27FC236}">
                  <a16:creationId xmlns:a16="http://schemas.microsoft.com/office/drawing/2014/main" id="{5D018286-87A2-49A9-80A7-2D5725DA3F98}"/>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
        <p:nvSpPr>
          <p:cNvPr id="2" name="Rectangle 1">
            <a:extLst>
              <a:ext uri="{FF2B5EF4-FFF2-40B4-BE49-F238E27FC236}">
                <a16:creationId xmlns:a16="http://schemas.microsoft.com/office/drawing/2014/main" id="{8CE4B972-6C56-45BD-83EC-4F45926EDAE2}"/>
              </a:ext>
            </a:extLst>
          </p:cNvPr>
          <p:cNvSpPr/>
          <p:nvPr/>
        </p:nvSpPr>
        <p:spPr>
          <a:xfrm>
            <a:off x="1561432" y="413334"/>
            <a:ext cx="3041217" cy="535531"/>
          </a:xfrm>
          <a:prstGeom prst="rect">
            <a:avLst/>
          </a:prstGeom>
        </p:spPr>
        <p:txBody>
          <a:bodyPr wrap="none">
            <a:spAutoFit/>
          </a:bodyPr>
          <a:lstStyle/>
          <a:p>
            <a:pPr marL="0" marR="0" lvl="0" indent="0" algn="l" defTabSz="896386"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5291"/>
                </a:solidFill>
                <a:effectLst/>
                <a:uLnTx/>
                <a:uFillTx/>
                <a:latin typeface="Museo Sans For Dell"/>
                <a:ea typeface="+mn-ea"/>
                <a:cs typeface="+mn-cs"/>
              </a:rPr>
              <a:t>Let’s get Started!</a:t>
            </a: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6">
            <a:extLst>
              <a:ext uri="{FF2B5EF4-FFF2-40B4-BE49-F238E27FC236}">
                <a16:creationId xmlns:a16="http://schemas.microsoft.com/office/drawing/2014/main" id="{6766C36B-6658-4801-B059-B29807745CD2}"/>
              </a:ext>
            </a:extLst>
          </p:cNvPr>
          <p:cNvSpPr>
            <a:spLocks noGrp="1"/>
          </p:cNvSpPr>
          <p:nvPr>
            <p:ph type="title"/>
          </p:nvPr>
        </p:nvSpPr>
        <p:spPr/>
        <p:txBody>
          <a:bodyPr/>
          <a:lstStyle/>
          <a:p>
            <a:r>
              <a:rPr lang="en-US" dirty="0"/>
              <a:t>Deployment Slot Resource Usage</a:t>
            </a:r>
          </a:p>
        </p:txBody>
      </p:sp>
      <p:grpSp>
        <p:nvGrpSpPr>
          <p:cNvPr id="26" name="Group 25">
            <a:extLst>
              <a:ext uri="{FF2B5EF4-FFF2-40B4-BE49-F238E27FC236}">
                <a16:creationId xmlns:a16="http://schemas.microsoft.com/office/drawing/2014/main" id="{3D61DCE0-4558-496E-8E01-1E93626E1039}"/>
              </a:ext>
            </a:extLst>
          </p:cNvPr>
          <p:cNvGrpSpPr/>
          <p:nvPr/>
        </p:nvGrpSpPr>
        <p:grpSpPr>
          <a:xfrm>
            <a:off x="4975469" y="2681980"/>
            <a:ext cx="2539870" cy="1585093"/>
            <a:chOff x="4313237" y="3268662"/>
            <a:chExt cx="2590800" cy="1616877"/>
          </a:xfrm>
        </p:grpSpPr>
        <p:pic>
          <p:nvPicPr>
            <p:cNvPr id="24" name="Picture 23">
              <a:extLst>
                <a:ext uri="{FF2B5EF4-FFF2-40B4-BE49-F238E27FC236}">
                  <a16:creationId xmlns:a16="http://schemas.microsoft.com/office/drawing/2014/main" id="{7CD4121C-5105-4B82-8E86-D09CC3A8BDCB}"/>
                </a:ext>
              </a:extLst>
            </p:cNvPr>
            <p:cNvPicPr>
              <a:picLocks noChangeAspect="1"/>
            </p:cNvPicPr>
            <p:nvPr/>
          </p:nvPicPr>
          <p:blipFill>
            <a:blip r:embed="rId4"/>
            <a:stretch>
              <a:fillRect/>
            </a:stretch>
          </p:blipFill>
          <p:spPr>
            <a:xfrm>
              <a:off x="5218492" y="3268662"/>
              <a:ext cx="780290" cy="780290"/>
            </a:xfrm>
            <a:prstGeom prst="rect">
              <a:avLst/>
            </a:prstGeom>
          </p:spPr>
        </p:pic>
        <p:sp>
          <p:nvSpPr>
            <p:cNvPr id="25" name="TextBox 24">
              <a:extLst>
                <a:ext uri="{FF2B5EF4-FFF2-40B4-BE49-F238E27FC236}">
                  <a16:creationId xmlns:a16="http://schemas.microsoft.com/office/drawing/2014/main" id="{69AB9518-22D7-4E77-AECC-0BF79980F984}"/>
                </a:ext>
              </a:extLst>
            </p:cNvPr>
            <p:cNvSpPr txBox="1"/>
            <p:nvPr/>
          </p:nvSpPr>
          <p:spPr>
            <a:xfrm>
              <a:off x="4313237" y="4257675"/>
              <a:ext cx="2590800"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solidFill>
                    <a:srgbClr val="FF0000"/>
                  </a:solidFill>
                  <a:latin typeface="Segoe UI Semilight"/>
                </a:rPr>
                <a:t>App Service Plan</a:t>
              </a:r>
            </a:p>
          </p:txBody>
        </p:sp>
      </p:grpSp>
      <p:grpSp>
        <p:nvGrpSpPr>
          <p:cNvPr id="37" name="Group 36">
            <a:extLst>
              <a:ext uri="{FF2B5EF4-FFF2-40B4-BE49-F238E27FC236}">
                <a16:creationId xmlns:a16="http://schemas.microsoft.com/office/drawing/2014/main" id="{5E186897-96CD-495C-A3BE-12A76E8B03E4}"/>
              </a:ext>
            </a:extLst>
          </p:cNvPr>
          <p:cNvGrpSpPr/>
          <p:nvPr/>
        </p:nvGrpSpPr>
        <p:grpSpPr>
          <a:xfrm>
            <a:off x="1539174" y="1971390"/>
            <a:ext cx="1867552" cy="1389930"/>
            <a:chOff x="474282" y="2313733"/>
            <a:chExt cx="1905000" cy="1417801"/>
          </a:xfrm>
        </p:grpSpPr>
        <p:pic>
          <p:nvPicPr>
            <p:cNvPr id="27" name="Picture 26">
              <a:extLst>
                <a:ext uri="{FF2B5EF4-FFF2-40B4-BE49-F238E27FC236}">
                  <a16:creationId xmlns:a16="http://schemas.microsoft.com/office/drawing/2014/main" id="{4102F079-EC6A-480A-835D-D1C85906780F}"/>
                </a:ext>
              </a:extLst>
            </p:cNvPr>
            <p:cNvPicPr>
              <a:picLocks noChangeAspect="1"/>
            </p:cNvPicPr>
            <p:nvPr/>
          </p:nvPicPr>
          <p:blipFill>
            <a:blip r:embed="rId5"/>
            <a:stretch>
              <a:fillRect/>
            </a:stretch>
          </p:blipFill>
          <p:spPr>
            <a:xfrm>
              <a:off x="1036637" y="2313733"/>
              <a:ext cx="780290" cy="780290"/>
            </a:xfrm>
            <a:prstGeom prst="rect">
              <a:avLst/>
            </a:prstGeom>
          </p:spPr>
        </p:pic>
        <p:sp>
          <p:nvSpPr>
            <p:cNvPr id="29" name="TextBox 28">
              <a:extLst>
                <a:ext uri="{FF2B5EF4-FFF2-40B4-BE49-F238E27FC236}">
                  <a16:creationId xmlns:a16="http://schemas.microsoft.com/office/drawing/2014/main" id="{9948E60F-FE7F-4583-86DB-A18AD98E63F7}"/>
                </a:ext>
              </a:extLst>
            </p:cNvPr>
            <p:cNvSpPr txBox="1"/>
            <p:nvPr/>
          </p:nvSpPr>
          <p:spPr>
            <a:xfrm>
              <a:off x="474282" y="3103670"/>
              <a:ext cx="1905000"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Application</a:t>
              </a:r>
            </a:p>
          </p:txBody>
        </p:sp>
      </p:grpSp>
      <p:grpSp>
        <p:nvGrpSpPr>
          <p:cNvPr id="38" name="Group 37">
            <a:extLst>
              <a:ext uri="{FF2B5EF4-FFF2-40B4-BE49-F238E27FC236}">
                <a16:creationId xmlns:a16="http://schemas.microsoft.com/office/drawing/2014/main" id="{A90DF343-462C-44F4-9569-E9C240E720FD}"/>
              </a:ext>
            </a:extLst>
          </p:cNvPr>
          <p:cNvGrpSpPr/>
          <p:nvPr/>
        </p:nvGrpSpPr>
        <p:grpSpPr>
          <a:xfrm>
            <a:off x="477218" y="2541283"/>
            <a:ext cx="1597129" cy="1389930"/>
            <a:chOff x="626682" y="4441661"/>
            <a:chExt cx="1629155" cy="1417801"/>
          </a:xfrm>
        </p:grpSpPr>
        <p:pic>
          <p:nvPicPr>
            <p:cNvPr id="30" name="Picture 29">
              <a:extLst>
                <a:ext uri="{FF2B5EF4-FFF2-40B4-BE49-F238E27FC236}">
                  <a16:creationId xmlns:a16="http://schemas.microsoft.com/office/drawing/2014/main" id="{7A2135D9-BBD1-4908-98A8-69794B22E96A}"/>
                </a:ext>
              </a:extLst>
            </p:cNvPr>
            <p:cNvPicPr>
              <a:picLocks noChangeAspect="1"/>
            </p:cNvPicPr>
            <p:nvPr/>
          </p:nvPicPr>
          <p:blipFill>
            <a:blip r:embed="rId5"/>
            <a:stretch>
              <a:fillRect/>
            </a:stretch>
          </p:blipFill>
          <p:spPr>
            <a:xfrm>
              <a:off x="1051114" y="4441661"/>
              <a:ext cx="780290" cy="780290"/>
            </a:xfrm>
            <a:prstGeom prst="rect">
              <a:avLst/>
            </a:prstGeom>
          </p:spPr>
        </p:pic>
        <p:sp>
          <p:nvSpPr>
            <p:cNvPr id="31" name="TextBox 30">
              <a:extLst>
                <a:ext uri="{FF2B5EF4-FFF2-40B4-BE49-F238E27FC236}">
                  <a16:creationId xmlns:a16="http://schemas.microsoft.com/office/drawing/2014/main" id="{0F319ADF-9460-4FDD-ABCA-AF1DE278657A}"/>
                </a:ext>
              </a:extLst>
            </p:cNvPr>
            <p:cNvSpPr txBox="1"/>
            <p:nvPr/>
          </p:nvSpPr>
          <p:spPr>
            <a:xfrm>
              <a:off x="626682" y="5231598"/>
              <a:ext cx="1629155"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SCM site</a:t>
              </a:r>
            </a:p>
          </p:txBody>
        </p:sp>
      </p:grpSp>
      <p:grpSp>
        <p:nvGrpSpPr>
          <p:cNvPr id="40" name="Group 39">
            <a:extLst>
              <a:ext uri="{FF2B5EF4-FFF2-40B4-BE49-F238E27FC236}">
                <a16:creationId xmlns:a16="http://schemas.microsoft.com/office/drawing/2014/main" id="{30F8BD7D-77FA-4486-9724-5D6BE909E60A}"/>
              </a:ext>
            </a:extLst>
          </p:cNvPr>
          <p:cNvGrpSpPr/>
          <p:nvPr/>
        </p:nvGrpSpPr>
        <p:grpSpPr>
          <a:xfrm>
            <a:off x="9592804" y="2875526"/>
            <a:ext cx="2418852" cy="1791226"/>
            <a:chOff x="7789482" y="4594061"/>
            <a:chExt cx="2467355" cy="1827144"/>
          </a:xfrm>
        </p:grpSpPr>
        <p:pic>
          <p:nvPicPr>
            <p:cNvPr id="33" name="Picture 32">
              <a:extLst>
                <a:ext uri="{FF2B5EF4-FFF2-40B4-BE49-F238E27FC236}">
                  <a16:creationId xmlns:a16="http://schemas.microsoft.com/office/drawing/2014/main" id="{47D3FC19-DC07-46C4-98DA-355DCD089250}"/>
                </a:ext>
              </a:extLst>
            </p:cNvPr>
            <p:cNvPicPr>
              <a:picLocks noChangeAspect="1"/>
            </p:cNvPicPr>
            <p:nvPr/>
          </p:nvPicPr>
          <p:blipFill>
            <a:blip r:embed="rId5"/>
            <a:stretch>
              <a:fillRect/>
            </a:stretch>
          </p:blipFill>
          <p:spPr>
            <a:xfrm>
              <a:off x="8633014" y="4594061"/>
              <a:ext cx="780290" cy="780290"/>
            </a:xfrm>
            <a:prstGeom prst="rect">
              <a:avLst/>
            </a:prstGeom>
          </p:spPr>
        </p:pic>
        <p:sp>
          <p:nvSpPr>
            <p:cNvPr id="34" name="TextBox 33">
              <a:extLst>
                <a:ext uri="{FF2B5EF4-FFF2-40B4-BE49-F238E27FC236}">
                  <a16:creationId xmlns:a16="http://schemas.microsoft.com/office/drawing/2014/main" id="{B031D638-6A83-4BFC-9028-9567FD470092}"/>
                </a:ext>
              </a:extLst>
            </p:cNvPr>
            <p:cNvSpPr txBox="1"/>
            <p:nvPr/>
          </p:nvSpPr>
          <p:spPr>
            <a:xfrm>
              <a:off x="7789482" y="5383998"/>
              <a:ext cx="2467355" cy="1037207"/>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SCM site</a:t>
              </a:r>
            </a:p>
            <a:p>
              <a:pPr algn="ct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for Staging slot</a:t>
              </a:r>
            </a:p>
          </p:txBody>
        </p:sp>
      </p:grpSp>
      <p:grpSp>
        <p:nvGrpSpPr>
          <p:cNvPr id="39" name="Group 38">
            <a:extLst>
              <a:ext uri="{FF2B5EF4-FFF2-40B4-BE49-F238E27FC236}">
                <a16:creationId xmlns:a16="http://schemas.microsoft.com/office/drawing/2014/main" id="{A7D502A9-DE49-491B-BE01-888F920101F9}"/>
              </a:ext>
            </a:extLst>
          </p:cNvPr>
          <p:cNvGrpSpPr/>
          <p:nvPr/>
        </p:nvGrpSpPr>
        <p:grpSpPr>
          <a:xfrm>
            <a:off x="9868453" y="1466247"/>
            <a:ext cx="1867552" cy="1389930"/>
            <a:chOff x="2789237" y="2125662"/>
            <a:chExt cx="1905000" cy="1417801"/>
          </a:xfrm>
        </p:grpSpPr>
        <p:pic>
          <p:nvPicPr>
            <p:cNvPr id="35" name="Picture 34">
              <a:extLst>
                <a:ext uri="{FF2B5EF4-FFF2-40B4-BE49-F238E27FC236}">
                  <a16:creationId xmlns:a16="http://schemas.microsoft.com/office/drawing/2014/main" id="{9C43AC71-C23D-4C1D-8749-2F1089F64AE3}"/>
                </a:ext>
              </a:extLst>
            </p:cNvPr>
            <p:cNvPicPr>
              <a:picLocks noChangeAspect="1"/>
            </p:cNvPicPr>
            <p:nvPr/>
          </p:nvPicPr>
          <p:blipFill>
            <a:blip r:embed="rId5"/>
            <a:stretch>
              <a:fillRect/>
            </a:stretch>
          </p:blipFill>
          <p:spPr>
            <a:xfrm>
              <a:off x="3351592" y="2125662"/>
              <a:ext cx="780290" cy="780290"/>
            </a:xfrm>
            <a:prstGeom prst="rect">
              <a:avLst/>
            </a:prstGeom>
          </p:spPr>
        </p:pic>
        <p:sp>
          <p:nvSpPr>
            <p:cNvPr id="36" name="TextBox 35">
              <a:extLst>
                <a:ext uri="{FF2B5EF4-FFF2-40B4-BE49-F238E27FC236}">
                  <a16:creationId xmlns:a16="http://schemas.microsoft.com/office/drawing/2014/main" id="{369876FF-F84B-4E81-A805-CFDB19AB2409}"/>
                </a:ext>
              </a:extLst>
            </p:cNvPr>
            <p:cNvSpPr txBox="1"/>
            <p:nvPr/>
          </p:nvSpPr>
          <p:spPr>
            <a:xfrm>
              <a:off x="2789237" y="2915599"/>
              <a:ext cx="1905000"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Staging slot</a:t>
              </a:r>
            </a:p>
          </p:txBody>
        </p:sp>
      </p:grpSp>
      <p:grpSp>
        <p:nvGrpSpPr>
          <p:cNvPr id="45" name="Group 44">
            <a:extLst>
              <a:ext uri="{FF2B5EF4-FFF2-40B4-BE49-F238E27FC236}">
                <a16:creationId xmlns:a16="http://schemas.microsoft.com/office/drawing/2014/main" id="{2A650AF2-CE27-4887-B49A-AFB49C7E5F64}"/>
              </a:ext>
            </a:extLst>
          </p:cNvPr>
          <p:cNvGrpSpPr/>
          <p:nvPr/>
        </p:nvGrpSpPr>
        <p:grpSpPr>
          <a:xfrm>
            <a:off x="2288011" y="4923089"/>
            <a:ext cx="2418852" cy="1791226"/>
            <a:chOff x="7789482" y="4594061"/>
            <a:chExt cx="2467355" cy="1827144"/>
          </a:xfrm>
        </p:grpSpPr>
        <p:pic>
          <p:nvPicPr>
            <p:cNvPr id="46" name="Picture 45">
              <a:extLst>
                <a:ext uri="{FF2B5EF4-FFF2-40B4-BE49-F238E27FC236}">
                  <a16:creationId xmlns:a16="http://schemas.microsoft.com/office/drawing/2014/main" id="{836D3ABE-F629-4F29-96E1-8AA6D0D407D7}"/>
                </a:ext>
              </a:extLst>
            </p:cNvPr>
            <p:cNvPicPr>
              <a:picLocks noChangeAspect="1"/>
            </p:cNvPicPr>
            <p:nvPr/>
          </p:nvPicPr>
          <p:blipFill>
            <a:blip r:embed="rId5"/>
            <a:stretch>
              <a:fillRect/>
            </a:stretch>
          </p:blipFill>
          <p:spPr>
            <a:xfrm>
              <a:off x="8633014" y="4594061"/>
              <a:ext cx="780290" cy="780290"/>
            </a:xfrm>
            <a:prstGeom prst="rect">
              <a:avLst/>
            </a:prstGeom>
          </p:spPr>
        </p:pic>
        <p:sp>
          <p:nvSpPr>
            <p:cNvPr id="47" name="TextBox 46">
              <a:extLst>
                <a:ext uri="{FF2B5EF4-FFF2-40B4-BE49-F238E27FC236}">
                  <a16:creationId xmlns:a16="http://schemas.microsoft.com/office/drawing/2014/main" id="{1C82C008-008E-4860-BB1F-34053965BEF3}"/>
                </a:ext>
              </a:extLst>
            </p:cNvPr>
            <p:cNvSpPr txBox="1"/>
            <p:nvPr/>
          </p:nvSpPr>
          <p:spPr>
            <a:xfrm>
              <a:off x="7789482" y="5383998"/>
              <a:ext cx="2467355" cy="1037207"/>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SCM site</a:t>
              </a:r>
            </a:p>
            <a:p>
              <a:pPr algn="ct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for more slots</a:t>
              </a:r>
            </a:p>
          </p:txBody>
        </p:sp>
      </p:grpSp>
      <p:grpSp>
        <p:nvGrpSpPr>
          <p:cNvPr id="48" name="Group 47">
            <a:extLst>
              <a:ext uri="{FF2B5EF4-FFF2-40B4-BE49-F238E27FC236}">
                <a16:creationId xmlns:a16="http://schemas.microsoft.com/office/drawing/2014/main" id="{5CD58FAE-06C0-46D0-8302-A678F92B55C2}"/>
              </a:ext>
            </a:extLst>
          </p:cNvPr>
          <p:cNvGrpSpPr/>
          <p:nvPr/>
        </p:nvGrpSpPr>
        <p:grpSpPr>
          <a:xfrm>
            <a:off x="4079044" y="4882594"/>
            <a:ext cx="1867552" cy="1389930"/>
            <a:chOff x="2789237" y="2125662"/>
            <a:chExt cx="1905000" cy="1417801"/>
          </a:xfrm>
        </p:grpSpPr>
        <p:pic>
          <p:nvPicPr>
            <p:cNvPr id="49" name="Picture 48">
              <a:extLst>
                <a:ext uri="{FF2B5EF4-FFF2-40B4-BE49-F238E27FC236}">
                  <a16:creationId xmlns:a16="http://schemas.microsoft.com/office/drawing/2014/main" id="{192E9874-F548-4A37-82BF-78D129A503EC}"/>
                </a:ext>
              </a:extLst>
            </p:cNvPr>
            <p:cNvPicPr>
              <a:picLocks noChangeAspect="1"/>
            </p:cNvPicPr>
            <p:nvPr/>
          </p:nvPicPr>
          <p:blipFill>
            <a:blip r:embed="rId5"/>
            <a:stretch>
              <a:fillRect/>
            </a:stretch>
          </p:blipFill>
          <p:spPr>
            <a:xfrm>
              <a:off x="3351592" y="2125662"/>
              <a:ext cx="780290" cy="780290"/>
            </a:xfrm>
            <a:prstGeom prst="rect">
              <a:avLst/>
            </a:prstGeom>
          </p:spPr>
        </p:pic>
        <p:sp>
          <p:nvSpPr>
            <p:cNvPr id="50" name="TextBox 49">
              <a:extLst>
                <a:ext uri="{FF2B5EF4-FFF2-40B4-BE49-F238E27FC236}">
                  <a16:creationId xmlns:a16="http://schemas.microsoft.com/office/drawing/2014/main" id="{87CD06CE-EB7C-4043-8223-14D0FFDE8CB5}"/>
                </a:ext>
              </a:extLst>
            </p:cNvPr>
            <p:cNvSpPr txBox="1"/>
            <p:nvPr/>
          </p:nvSpPr>
          <p:spPr>
            <a:xfrm>
              <a:off x="2789237" y="2915599"/>
              <a:ext cx="1905000"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More slots</a:t>
              </a:r>
            </a:p>
          </p:txBody>
        </p:sp>
      </p:grpSp>
      <p:cxnSp>
        <p:nvCxnSpPr>
          <p:cNvPr id="52" name="Straight Arrow Connector 51">
            <a:extLst>
              <a:ext uri="{FF2B5EF4-FFF2-40B4-BE49-F238E27FC236}">
                <a16:creationId xmlns:a16="http://schemas.microsoft.com/office/drawing/2014/main" id="{B4CC8066-C95A-4762-90AC-59F5A29855B3}"/>
              </a:ext>
            </a:extLst>
          </p:cNvPr>
          <p:cNvCxnSpPr>
            <a:cxnSpLocks/>
            <a:stCxn id="29" idx="3"/>
          </p:cNvCxnSpPr>
          <p:nvPr/>
        </p:nvCxnSpPr>
        <p:spPr>
          <a:xfrm>
            <a:off x="3406726" y="3053559"/>
            <a:ext cx="2166360" cy="36934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099AD9C-8F18-4F82-AE79-E1A3F44CFA4E}"/>
              </a:ext>
            </a:extLst>
          </p:cNvPr>
          <p:cNvSpPr txBox="1"/>
          <p:nvPr/>
        </p:nvSpPr>
        <p:spPr>
          <a:xfrm rot="670546">
            <a:off x="3579686" y="2729821"/>
            <a:ext cx="1718202" cy="101681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Consumes</a:t>
            </a:r>
          </a:p>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resources</a:t>
            </a:r>
          </a:p>
        </p:txBody>
      </p:sp>
      <p:cxnSp>
        <p:nvCxnSpPr>
          <p:cNvPr id="55" name="Straight Arrow Connector 54">
            <a:extLst>
              <a:ext uri="{FF2B5EF4-FFF2-40B4-BE49-F238E27FC236}">
                <a16:creationId xmlns:a16="http://schemas.microsoft.com/office/drawing/2014/main" id="{4095A9BE-93AE-454E-AC3F-AC34C2FE260B}"/>
              </a:ext>
            </a:extLst>
          </p:cNvPr>
          <p:cNvCxnSpPr>
            <a:cxnSpLocks/>
          </p:cNvCxnSpPr>
          <p:nvPr/>
        </p:nvCxnSpPr>
        <p:spPr>
          <a:xfrm flipH="1">
            <a:off x="7272361" y="2875526"/>
            <a:ext cx="2782849" cy="571404"/>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0E5CE0C-96D8-41E5-98EA-A1EB7CC66924}"/>
              </a:ext>
            </a:extLst>
          </p:cNvPr>
          <p:cNvCxnSpPr>
            <a:cxnSpLocks/>
            <a:endCxn id="25" idx="2"/>
          </p:cNvCxnSpPr>
          <p:nvPr/>
        </p:nvCxnSpPr>
        <p:spPr>
          <a:xfrm flipV="1">
            <a:off x="5573085" y="4267072"/>
            <a:ext cx="672319" cy="73067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88B0D34-344D-40E8-BC06-36E14D111EC4}"/>
              </a:ext>
            </a:extLst>
          </p:cNvPr>
          <p:cNvSpPr txBox="1"/>
          <p:nvPr/>
        </p:nvSpPr>
        <p:spPr>
          <a:xfrm rot="20954263">
            <a:off x="7150289" y="2660194"/>
            <a:ext cx="3051756"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Consumes resources</a:t>
            </a:r>
          </a:p>
        </p:txBody>
      </p:sp>
      <p:sp>
        <p:nvSpPr>
          <p:cNvPr id="67" name="TextBox 66">
            <a:extLst>
              <a:ext uri="{FF2B5EF4-FFF2-40B4-BE49-F238E27FC236}">
                <a16:creationId xmlns:a16="http://schemas.microsoft.com/office/drawing/2014/main" id="{D0B7D2B7-5E00-4F4A-B18E-062F403A81FF}"/>
              </a:ext>
            </a:extLst>
          </p:cNvPr>
          <p:cNvSpPr txBox="1"/>
          <p:nvPr/>
        </p:nvSpPr>
        <p:spPr>
          <a:xfrm rot="670546">
            <a:off x="5717874" y="4870360"/>
            <a:ext cx="4480518"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Consumes yet more resources</a:t>
            </a:r>
          </a:p>
        </p:txBody>
      </p:sp>
      <p:sp>
        <p:nvSpPr>
          <p:cNvPr id="32" name="Title 16">
            <a:extLst>
              <a:ext uri="{FF2B5EF4-FFF2-40B4-BE49-F238E27FC236}">
                <a16:creationId xmlns:a16="http://schemas.microsoft.com/office/drawing/2014/main" id="{1913C811-9DA9-4429-AD5D-0E46E7E6A128}"/>
              </a:ext>
            </a:extLst>
          </p:cNvPr>
          <p:cNvSpPr txBox="1">
            <a:spLocks/>
          </p:cNvSpPr>
          <p:nvPr/>
        </p:nvSpPr>
        <p:spPr>
          <a:xfrm>
            <a:off x="270444" y="838598"/>
            <a:ext cx="11277599" cy="712379"/>
          </a:xfrm>
          <a:prstGeom prst="rect">
            <a:avLst/>
          </a:prstGeom>
        </p:spPr>
        <p:txBody>
          <a:bodyPr vert="horz" wrap="square" lIns="0" tIns="0" rIns="0" bIns="0" rtlCol="0" anchor="t">
            <a:normAutofit lnSpcReduction="10000"/>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dirty="0">
                <a:solidFill>
                  <a:schemeClr val="tx2"/>
                </a:solidFill>
              </a:rPr>
              <a:t>By default, Deployment Slots point to the same App Service Plan as the source Web App</a:t>
            </a:r>
          </a:p>
        </p:txBody>
      </p:sp>
    </p:spTree>
    <p:custDataLst>
      <p:tags r:id="rId1"/>
    </p:custDataLst>
    <p:extLst>
      <p:ext uri="{BB962C8B-B14F-4D97-AF65-F5344CB8AC3E}">
        <p14:creationId xmlns:p14="http://schemas.microsoft.com/office/powerpoint/2010/main" val="421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6">
            <a:extLst>
              <a:ext uri="{FF2B5EF4-FFF2-40B4-BE49-F238E27FC236}">
                <a16:creationId xmlns:a16="http://schemas.microsoft.com/office/drawing/2014/main" id="{6766C36B-6658-4801-B059-B29807745CD2}"/>
              </a:ext>
            </a:extLst>
          </p:cNvPr>
          <p:cNvSpPr>
            <a:spLocks noGrp="1"/>
          </p:cNvSpPr>
          <p:nvPr>
            <p:ph type="title"/>
          </p:nvPr>
        </p:nvSpPr>
        <p:spPr/>
        <p:txBody>
          <a:bodyPr/>
          <a:lstStyle/>
          <a:p>
            <a:r>
              <a:rPr lang="en-US" dirty="0"/>
              <a:t>Deployment Slot Resource Usage</a:t>
            </a:r>
          </a:p>
        </p:txBody>
      </p:sp>
      <p:grpSp>
        <p:nvGrpSpPr>
          <p:cNvPr id="26" name="Group 25">
            <a:extLst>
              <a:ext uri="{FF2B5EF4-FFF2-40B4-BE49-F238E27FC236}">
                <a16:creationId xmlns:a16="http://schemas.microsoft.com/office/drawing/2014/main" id="{3D61DCE0-4558-496E-8E01-1E93626E1039}"/>
              </a:ext>
            </a:extLst>
          </p:cNvPr>
          <p:cNvGrpSpPr/>
          <p:nvPr/>
        </p:nvGrpSpPr>
        <p:grpSpPr>
          <a:xfrm>
            <a:off x="4903906" y="5225567"/>
            <a:ext cx="2539870" cy="1536228"/>
            <a:chOff x="4313237" y="3268662"/>
            <a:chExt cx="2590800" cy="1567032"/>
          </a:xfrm>
          <a:solidFill>
            <a:srgbClr val="7030A0"/>
          </a:solidFill>
        </p:grpSpPr>
        <p:pic>
          <p:nvPicPr>
            <p:cNvPr id="24" name="Picture 23">
              <a:extLst>
                <a:ext uri="{FF2B5EF4-FFF2-40B4-BE49-F238E27FC236}">
                  <a16:creationId xmlns:a16="http://schemas.microsoft.com/office/drawing/2014/main" id="{7CD4121C-5105-4B82-8E86-D09CC3A8BDCB}"/>
                </a:ext>
              </a:extLst>
            </p:cNvPr>
            <p:cNvPicPr>
              <a:picLocks noChangeAspect="1"/>
            </p:cNvPicPr>
            <p:nvPr/>
          </p:nvPicPr>
          <p:blipFill>
            <a:blip r:embed="rId4"/>
            <a:stretch>
              <a:fillRect/>
            </a:stretch>
          </p:blipFill>
          <p:spPr>
            <a:xfrm>
              <a:off x="5218492" y="3268662"/>
              <a:ext cx="780290" cy="780290"/>
            </a:xfrm>
            <a:prstGeom prst="rect">
              <a:avLst/>
            </a:prstGeom>
            <a:grpFill/>
          </p:spPr>
        </p:pic>
        <p:sp>
          <p:nvSpPr>
            <p:cNvPr id="25" name="TextBox 24">
              <a:extLst>
                <a:ext uri="{FF2B5EF4-FFF2-40B4-BE49-F238E27FC236}">
                  <a16:creationId xmlns:a16="http://schemas.microsoft.com/office/drawing/2014/main" id="{69AB9518-22D7-4E77-AECC-0BF79980F984}"/>
                </a:ext>
              </a:extLst>
            </p:cNvPr>
            <p:cNvSpPr txBox="1"/>
            <p:nvPr/>
          </p:nvSpPr>
          <p:spPr>
            <a:xfrm>
              <a:off x="4313237" y="4257675"/>
              <a:ext cx="2590800" cy="578019"/>
            </a:xfrm>
            <a:prstGeom prst="rect">
              <a:avLst/>
            </a:prstGeom>
            <a:grp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chemeClr val="bg1"/>
                  </a:solidFill>
                  <a:effectLst/>
                  <a:uLnTx/>
                  <a:uFillTx/>
                  <a:ea typeface="+mn-ea"/>
                  <a:cs typeface="+mn-cs"/>
                </a:rPr>
                <a:t>App Service Plan</a:t>
              </a:r>
            </a:p>
          </p:txBody>
        </p:sp>
      </p:grpSp>
      <p:grpSp>
        <p:nvGrpSpPr>
          <p:cNvPr id="37" name="Group 36">
            <a:extLst>
              <a:ext uri="{FF2B5EF4-FFF2-40B4-BE49-F238E27FC236}">
                <a16:creationId xmlns:a16="http://schemas.microsoft.com/office/drawing/2014/main" id="{5E186897-96CD-495C-A3BE-12A76E8B03E4}"/>
              </a:ext>
            </a:extLst>
          </p:cNvPr>
          <p:cNvGrpSpPr/>
          <p:nvPr/>
        </p:nvGrpSpPr>
        <p:grpSpPr>
          <a:xfrm>
            <a:off x="1013097" y="1592837"/>
            <a:ext cx="1867552" cy="1389930"/>
            <a:chOff x="474282" y="2313733"/>
            <a:chExt cx="1905000" cy="1417801"/>
          </a:xfrm>
        </p:grpSpPr>
        <p:pic>
          <p:nvPicPr>
            <p:cNvPr id="27" name="Picture 26">
              <a:extLst>
                <a:ext uri="{FF2B5EF4-FFF2-40B4-BE49-F238E27FC236}">
                  <a16:creationId xmlns:a16="http://schemas.microsoft.com/office/drawing/2014/main" id="{4102F079-EC6A-480A-835D-D1C85906780F}"/>
                </a:ext>
              </a:extLst>
            </p:cNvPr>
            <p:cNvPicPr>
              <a:picLocks noChangeAspect="1"/>
            </p:cNvPicPr>
            <p:nvPr/>
          </p:nvPicPr>
          <p:blipFill>
            <a:blip r:embed="rId5"/>
            <a:stretch>
              <a:fillRect/>
            </a:stretch>
          </p:blipFill>
          <p:spPr>
            <a:xfrm>
              <a:off x="1036637" y="2313733"/>
              <a:ext cx="780290" cy="780290"/>
            </a:xfrm>
            <a:prstGeom prst="rect">
              <a:avLst/>
            </a:prstGeom>
          </p:spPr>
        </p:pic>
        <p:sp>
          <p:nvSpPr>
            <p:cNvPr id="29" name="TextBox 28">
              <a:extLst>
                <a:ext uri="{FF2B5EF4-FFF2-40B4-BE49-F238E27FC236}">
                  <a16:creationId xmlns:a16="http://schemas.microsoft.com/office/drawing/2014/main" id="{9948E60F-FE7F-4583-86DB-A18AD98E63F7}"/>
                </a:ext>
              </a:extLst>
            </p:cNvPr>
            <p:cNvSpPr txBox="1"/>
            <p:nvPr/>
          </p:nvSpPr>
          <p:spPr>
            <a:xfrm>
              <a:off x="474282" y="3103670"/>
              <a:ext cx="1905000" cy="6278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Application</a:t>
              </a:r>
            </a:p>
          </p:txBody>
        </p:sp>
      </p:grpSp>
      <p:grpSp>
        <p:nvGrpSpPr>
          <p:cNvPr id="38" name="Group 37">
            <a:extLst>
              <a:ext uri="{FF2B5EF4-FFF2-40B4-BE49-F238E27FC236}">
                <a16:creationId xmlns:a16="http://schemas.microsoft.com/office/drawing/2014/main" id="{A90DF343-462C-44F4-9569-E9C240E720FD}"/>
              </a:ext>
            </a:extLst>
          </p:cNvPr>
          <p:cNvGrpSpPr/>
          <p:nvPr/>
        </p:nvGrpSpPr>
        <p:grpSpPr>
          <a:xfrm>
            <a:off x="-48859" y="2162730"/>
            <a:ext cx="1597129" cy="1389930"/>
            <a:chOff x="626682" y="4441661"/>
            <a:chExt cx="1629155" cy="1417801"/>
          </a:xfrm>
        </p:grpSpPr>
        <p:pic>
          <p:nvPicPr>
            <p:cNvPr id="30" name="Picture 29">
              <a:extLst>
                <a:ext uri="{FF2B5EF4-FFF2-40B4-BE49-F238E27FC236}">
                  <a16:creationId xmlns:a16="http://schemas.microsoft.com/office/drawing/2014/main" id="{7A2135D9-BBD1-4908-98A8-69794B22E96A}"/>
                </a:ext>
              </a:extLst>
            </p:cNvPr>
            <p:cNvPicPr>
              <a:picLocks noChangeAspect="1"/>
            </p:cNvPicPr>
            <p:nvPr/>
          </p:nvPicPr>
          <p:blipFill>
            <a:blip r:embed="rId5"/>
            <a:stretch>
              <a:fillRect/>
            </a:stretch>
          </p:blipFill>
          <p:spPr>
            <a:xfrm>
              <a:off x="1051114" y="4441661"/>
              <a:ext cx="780290" cy="780290"/>
            </a:xfrm>
            <a:prstGeom prst="rect">
              <a:avLst/>
            </a:prstGeom>
          </p:spPr>
        </p:pic>
        <p:sp>
          <p:nvSpPr>
            <p:cNvPr id="31" name="TextBox 30">
              <a:extLst>
                <a:ext uri="{FF2B5EF4-FFF2-40B4-BE49-F238E27FC236}">
                  <a16:creationId xmlns:a16="http://schemas.microsoft.com/office/drawing/2014/main" id="{0F319ADF-9460-4FDD-ABCA-AF1DE278657A}"/>
                </a:ext>
              </a:extLst>
            </p:cNvPr>
            <p:cNvSpPr txBox="1"/>
            <p:nvPr/>
          </p:nvSpPr>
          <p:spPr>
            <a:xfrm>
              <a:off x="626682" y="5231598"/>
              <a:ext cx="1629155" cy="6278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SCM site</a:t>
              </a:r>
            </a:p>
          </p:txBody>
        </p:sp>
      </p:grpSp>
      <p:grpSp>
        <p:nvGrpSpPr>
          <p:cNvPr id="40" name="Group 39">
            <a:extLst>
              <a:ext uri="{FF2B5EF4-FFF2-40B4-BE49-F238E27FC236}">
                <a16:creationId xmlns:a16="http://schemas.microsoft.com/office/drawing/2014/main" id="{30F8BD7D-77FA-4486-9724-5D6BE909E60A}"/>
              </a:ext>
            </a:extLst>
          </p:cNvPr>
          <p:cNvGrpSpPr/>
          <p:nvPr/>
        </p:nvGrpSpPr>
        <p:grpSpPr>
          <a:xfrm>
            <a:off x="9639609" y="3813955"/>
            <a:ext cx="2418852" cy="1791226"/>
            <a:chOff x="7789482" y="4594061"/>
            <a:chExt cx="2467355" cy="1827144"/>
          </a:xfrm>
        </p:grpSpPr>
        <p:pic>
          <p:nvPicPr>
            <p:cNvPr id="33" name="Picture 32">
              <a:extLst>
                <a:ext uri="{FF2B5EF4-FFF2-40B4-BE49-F238E27FC236}">
                  <a16:creationId xmlns:a16="http://schemas.microsoft.com/office/drawing/2014/main" id="{47D3FC19-DC07-46C4-98DA-355DCD089250}"/>
                </a:ext>
              </a:extLst>
            </p:cNvPr>
            <p:cNvPicPr>
              <a:picLocks noChangeAspect="1"/>
            </p:cNvPicPr>
            <p:nvPr/>
          </p:nvPicPr>
          <p:blipFill>
            <a:blip r:embed="rId5"/>
            <a:stretch>
              <a:fillRect/>
            </a:stretch>
          </p:blipFill>
          <p:spPr>
            <a:xfrm>
              <a:off x="8633014" y="4594061"/>
              <a:ext cx="780290" cy="780290"/>
            </a:xfrm>
            <a:prstGeom prst="rect">
              <a:avLst/>
            </a:prstGeom>
          </p:spPr>
        </p:pic>
        <p:sp>
          <p:nvSpPr>
            <p:cNvPr id="34" name="TextBox 33">
              <a:extLst>
                <a:ext uri="{FF2B5EF4-FFF2-40B4-BE49-F238E27FC236}">
                  <a16:creationId xmlns:a16="http://schemas.microsoft.com/office/drawing/2014/main" id="{B031D638-6A83-4BFC-9028-9567FD470092}"/>
                </a:ext>
              </a:extLst>
            </p:cNvPr>
            <p:cNvSpPr txBox="1"/>
            <p:nvPr/>
          </p:nvSpPr>
          <p:spPr>
            <a:xfrm>
              <a:off x="7789482" y="5383998"/>
              <a:ext cx="2467355" cy="103720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SCM site</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for Staging slot</a:t>
              </a:r>
            </a:p>
          </p:txBody>
        </p:sp>
      </p:grpSp>
      <p:grpSp>
        <p:nvGrpSpPr>
          <p:cNvPr id="39" name="Group 38">
            <a:extLst>
              <a:ext uri="{FF2B5EF4-FFF2-40B4-BE49-F238E27FC236}">
                <a16:creationId xmlns:a16="http://schemas.microsoft.com/office/drawing/2014/main" id="{A7D502A9-DE49-491B-BE01-888F920101F9}"/>
              </a:ext>
            </a:extLst>
          </p:cNvPr>
          <p:cNvGrpSpPr/>
          <p:nvPr/>
        </p:nvGrpSpPr>
        <p:grpSpPr>
          <a:xfrm>
            <a:off x="9915258" y="2404676"/>
            <a:ext cx="1867552" cy="1715782"/>
            <a:chOff x="2789237" y="2125662"/>
            <a:chExt cx="1905000" cy="1750187"/>
          </a:xfrm>
        </p:grpSpPr>
        <p:pic>
          <p:nvPicPr>
            <p:cNvPr id="35" name="Picture 34">
              <a:extLst>
                <a:ext uri="{FF2B5EF4-FFF2-40B4-BE49-F238E27FC236}">
                  <a16:creationId xmlns:a16="http://schemas.microsoft.com/office/drawing/2014/main" id="{9C43AC71-C23D-4C1D-8749-2F1089F64AE3}"/>
                </a:ext>
              </a:extLst>
            </p:cNvPr>
            <p:cNvPicPr>
              <a:picLocks noChangeAspect="1"/>
            </p:cNvPicPr>
            <p:nvPr/>
          </p:nvPicPr>
          <p:blipFill>
            <a:blip r:embed="rId5"/>
            <a:stretch>
              <a:fillRect/>
            </a:stretch>
          </p:blipFill>
          <p:spPr>
            <a:xfrm>
              <a:off x="3351592" y="2125662"/>
              <a:ext cx="780290" cy="780290"/>
            </a:xfrm>
            <a:prstGeom prst="rect">
              <a:avLst/>
            </a:prstGeom>
          </p:spPr>
        </p:pic>
        <p:sp>
          <p:nvSpPr>
            <p:cNvPr id="36" name="TextBox 35">
              <a:extLst>
                <a:ext uri="{FF2B5EF4-FFF2-40B4-BE49-F238E27FC236}">
                  <a16:creationId xmlns:a16="http://schemas.microsoft.com/office/drawing/2014/main" id="{369876FF-F84B-4E81-A805-CFDB19AB2409}"/>
                </a:ext>
              </a:extLst>
            </p:cNvPr>
            <p:cNvSpPr txBox="1"/>
            <p:nvPr/>
          </p:nvSpPr>
          <p:spPr>
            <a:xfrm>
              <a:off x="2789237" y="2915598"/>
              <a:ext cx="1905000" cy="96025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Staging slot</a:t>
              </a:r>
            </a:p>
          </p:txBody>
        </p:sp>
      </p:grpSp>
      <p:grpSp>
        <p:nvGrpSpPr>
          <p:cNvPr id="45" name="Group 44">
            <a:extLst>
              <a:ext uri="{FF2B5EF4-FFF2-40B4-BE49-F238E27FC236}">
                <a16:creationId xmlns:a16="http://schemas.microsoft.com/office/drawing/2014/main" id="{2A650AF2-CE27-4887-B49A-AFB49C7E5F64}"/>
              </a:ext>
            </a:extLst>
          </p:cNvPr>
          <p:cNvGrpSpPr/>
          <p:nvPr/>
        </p:nvGrpSpPr>
        <p:grpSpPr>
          <a:xfrm>
            <a:off x="246611" y="5053324"/>
            <a:ext cx="2418852" cy="1791226"/>
            <a:chOff x="7789482" y="4594061"/>
            <a:chExt cx="2467355" cy="1827144"/>
          </a:xfrm>
        </p:grpSpPr>
        <p:pic>
          <p:nvPicPr>
            <p:cNvPr id="46" name="Picture 45">
              <a:extLst>
                <a:ext uri="{FF2B5EF4-FFF2-40B4-BE49-F238E27FC236}">
                  <a16:creationId xmlns:a16="http://schemas.microsoft.com/office/drawing/2014/main" id="{836D3ABE-F629-4F29-96E1-8AA6D0D407D7}"/>
                </a:ext>
              </a:extLst>
            </p:cNvPr>
            <p:cNvPicPr>
              <a:picLocks noChangeAspect="1"/>
            </p:cNvPicPr>
            <p:nvPr/>
          </p:nvPicPr>
          <p:blipFill>
            <a:blip r:embed="rId5"/>
            <a:stretch>
              <a:fillRect/>
            </a:stretch>
          </p:blipFill>
          <p:spPr>
            <a:xfrm>
              <a:off x="8633014" y="4594061"/>
              <a:ext cx="780290" cy="780290"/>
            </a:xfrm>
            <a:prstGeom prst="rect">
              <a:avLst/>
            </a:prstGeom>
          </p:spPr>
        </p:pic>
        <p:sp>
          <p:nvSpPr>
            <p:cNvPr id="47" name="TextBox 46">
              <a:extLst>
                <a:ext uri="{FF2B5EF4-FFF2-40B4-BE49-F238E27FC236}">
                  <a16:creationId xmlns:a16="http://schemas.microsoft.com/office/drawing/2014/main" id="{1C82C008-008E-4860-BB1F-34053965BEF3}"/>
                </a:ext>
              </a:extLst>
            </p:cNvPr>
            <p:cNvSpPr txBox="1"/>
            <p:nvPr/>
          </p:nvSpPr>
          <p:spPr>
            <a:xfrm>
              <a:off x="7789482" y="5383998"/>
              <a:ext cx="2467355" cy="103720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SCM site</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for more slots</a:t>
              </a:r>
            </a:p>
          </p:txBody>
        </p:sp>
      </p:grpSp>
      <p:grpSp>
        <p:nvGrpSpPr>
          <p:cNvPr id="48" name="Group 47">
            <a:extLst>
              <a:ext uri="{FF2B5EF4-FFF2-40B4-BE49-F238E27FC236}">
                <a16:creationId xmlns:a16="http://schemas.microsoft.com/office/drawing/2014/main" id="{5CD58FAE-06C0-46D0-8302-A678F92B55C2}"/>
              </a:ext>
            </a:extLst>
          </p:cNvPr>
          <p:cNvGrpSpPr/>
          <p:nvPr/>
        </p:nvGrpSpPr>
        <p:grpSpPr>
          <a:xfrm>
            <a:off x="2037644" y="5012829"/>
            <a:ext cx="1867552" cy="1389930"/>
            <a:chOff x="2789237" y="2125662"/>
            <a:chExt cx="1905000" cy="1417801"/>
          </a:xfrm>
        </p:grpSpPr>
        <p:pic>
          <p:nvPicPr>
            <p:cNvPr id="49" name="Picture 48">
              <a:extLst>
                <a:ext uri="{FF2B5EF4-FFF2-40B4-BE49-F238E27FC236}">
                  <a16:creationId xmlns:a16="http://schemas.microsoft.com/office/drawing/2014/main" id="{192E9874-F548-4A37-82BF-78D129A503EC}"/>
                </a:ext>
              </a:extLst>
            </p:cNvPr>
            <p:cNvPicPr>
              <a:picLocks noChangeAspect="1"/>
            </p:cNvPicPr>
            <p:nvPr/>
          </p:nvPicPr>
          <p:blipFill>
            <a:blip r:embed="rId5"/>
            <a:stretch>
              <a:fillRect/>
            </a:stretch>
          </p:blipFill>
          <p:spPr>
            <a:xfrm>
              <a:off x="3351592" y="2125662"/>
              <a:ext cx="780290" cy="780290"/>
            </a:xfrm>
            <a:prstGeom prst="rect">
              <a:avLst/>
            </a:prstGeom>
          </p:spPr>
        </p:pic>
        <p:sp>
          <p:nvSpPr>
            <p:cNvPr id="50" name="TextBox 49">
              <a:extLst>
                <a:ext uri="{FF2B5EF4-FFF2-40B4-BE49-F238E27FC236}">
                  <a16:creationId xmlns:a16="http://schemas.microsoft.com/office/drawing/2014/main" id="{87CD06CE-EB7C-4043-8223-14D0FFDE8CB5}"/>
                </a:ext>
              </a:extLst>
            </p:cNvPr>
            <p:cNvSpPr txBox="1"/>
            <p:nvPr/>
          </p:nvSpPr>
          <p:spPr>
            <a:xfrm>
              <a:off x="2789237" y="2915599"/>
              <a:ext cx="1905000" cy="6278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More slots</a:t>
              </a:r>
            </a:p>
          </p:txBody>
        </p:sp>
      </p:grpSp>
      <p:cxnSp>
        <p:nvCxnSpPr>
          <p:cNvPr id="52" name="Straight Arrow Connector 51">
            <a:extLst>
              <a:ext uri="{FF2B5EF4-FFF2-40B4-BE49-F238E27FC236}">
                <a16:creationId xmlns:a16="http://schemas.microsoft.com/office/drawing/2014/main" id="{B4CC8066-C95A-4762-90AC-59F5A29855B3}"/>
              </a:ext>
            </a:extLst>
          </p:cNvPr>
          <p:cNvCxnSpPr>
            <a:cxnSpLocks/>
            <a:stCxn id="29" idx="3"/>
          </p:cNvCxnSpPr>
          <p:nvPr/>
        </p:nvCxnSpPr>
        <p:spPr>
          <a:xfrm flipV="1">
            <a:off x="2880649" y="2015900"/>
            <a:ext cx="2303347" cy="65910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099AD9C-8F18-4F82-AE79-E1A3F44CFA4E}"/>
              </a:ext>
            </a:extLst>
          </p:cNvPr>
          <p:cNvSpPr txBox="1"/>
          <p:nvPr/>
        </p:nvSpPr>
        <p:spPr>
          <a:xfrm rot="20619231">
            <a:off x="2569922" y="1853285"/>
            <a:ext cx="3044035" cy="5666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Consumes resources</a:t>
            </a:r>
          </a:p>
        </p:txBody>
      </p:sp>
      <p:cxnSp>
        <p:nvCxnSpPr>
          <p:cNvPr id="55" name="Straight Arrow Connector 54">
            <a:extLst>
              <a:ext uri="{FF2B5EF4-FFF2-40B4-BE49-F238E27FC236}">
                <a16:creationId xmlns:a16="http://schemas.microsoft.com/office/drawing/2014/main" id="{4095A9BE-93AE-454E-AC3F-AC34C2FE260B}"/>
              </a:ext>
            </a:extLst>
          </p:cNvPr>
          <p:cNvCxnSpPr>
            <a:cxnSpLocks/>
          </p:cNvCxnSpPr>
          <p:nvPr/>
        </p:nvCxnSpPr>
        <p:spPr>
          <a:xfrm flipH="1">
            <a:off x="7102705" y="3526367"/>
            <a:ext cx="2782849" cy="571404"/>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0E5CE0C-96D8-41E5-98EA-A1EB7CC66924}"/>
              </a:ext>
            </a:extLst>
          </p:cNvPr>
          <p:cNvCxnSpPr>
            <a:cxnSpLocks/>
          </p:cNvCxnSpPr>
          <p:nvPr/>
        </p:nvCxnSpPr>
        <p:spPr>
          <a:xfrm>
            <a:off x="3695285" y="5546595"/>
            <a:ext cx="1298320" cy="1001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88B0D34-344D-40E8-BC06-36E14D111EC4}"/>
              </a:ext>
            </a:extLst>
          </p:cNvPr>
          <p:cNvSpPr txBox="1"/>
          <p:nvPr/>
        </p:nvSpPr>
        <p:spPr>
          <a:xfrm rot="20986120">
            <a:off x="7029157" y="3344158"/>
            <a:ext cx="3051756" cy="5666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Consumes resources</a:t>
            </a:r>
          </a:p>
        </p:txBody>
      </p:sp>
      <p:sp>
        <p:nvSpPr>
          <p:cNvPr id="2" name="Rectangle 1">
            <a:extLst>
              <a:ext uri="{FF2B5EF4-FFF2-40B4-BE49-F238E27FC236}">
                <a16:creationId xmlns:a16="http://schemas.microsoft.com/office/drawing/2014/main" id="{6CB2A9F4-47E0-45E1-8EE9-A0982EA7B35A}"/>
              </a:ext>
            </a:extLst>
          </p:cNvPr>
          <p:cNvSpPr/>
          <p:nvPr/>
        </p:nvSpPr>
        <p:spPr bwMode="auto">
          <a:xfrm>
            <a:off x="330407" y="734735"/>
            <a:ext cx="11435137" cy="539998"/>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a:gradFill>
                  <a:gsLst>
                    <a:gs pos="0">
                      <a:srgbClr val="FFFFFF"/>
                    </a:gs>
                    <a:gs pos="100000">
                      <a:srgbClr val="FFFFFF"/>
                    </a:gs>
                  </a:gsLst>
                  <a:lin ang="5400000" scaled="0"/>
                </a:gradFill>
                <a:ea typeface="Segoe UI" pitchFamily="34" charset="0"/>
                <a:cs typeface="Segoe UI" pitchFamily="34" charset="0"/>
              </a:rPr>
              <a:t>Best Practice: </a:t>
            </a:r>
            <a:r>
              <a:rPr lang="fr-BE" sz="2400" dirty="0" err="1">
                <a:gradFill>
                  <a:gsLst>
                    <a:gs pos="0">
                      <a:srgbClr val="FFFFFF"/>
                    </a:gs>
                    <a:gs pos="100000">
                      <a:srgbClr val="FFFFFF"/>
                    </a:gs>
                  </a:gsLst>
                  <a:lin ang="5400000" scaled="0"/>
                </a:gradFill>
                <a:ea typeface="Segoe UI" pitchFamily="34" charset="0"/>
                <a:cs typeface="Segoe UI" pitchFamily="34" charset="0"/>
              </a:rPr>
              <a:t>Allocate</a:t>
            </a:r>
            <a:r>
              <a:rPr lang="fr-BE" sz="2400" dirty="0">
                <a:gradFill>
                  <a:gsLst>
                    <a:gs pos="0">
                      <a:srgbClr val="FFFFFF"/>
                    </a:gs>
                    <a:gs pos="100000">
                      <a:srgbClr val="FFFFFF"/>
                    </a:gs>
                  </a:gsLst>
                  <a:lin ang="5400000" scaled="0"/>
                </a:gradFill>
                <a:ea typeface="Segoe UI" pitchFamily="34" charset="0"/>
                <a:cs typeface="Segoe UI" pitchFamily="34" charset="0"/>
              </a:rPr>
              <a:t> a </a:t>
            </a:r>
            <a:r>
              <a:rPr lang="fr-BE" sz="2400" dirty="0" err="1">
                <a:gradFill>
                  <a:gsLst>
                    <a:gs pos="0">
                      <a:srgbClr val="FFFFFF"/>
                    </a:gs>
                    <a:gs pos="100000">
                      <a:srgbClr val="FFFFFF"/>
                    </a:gs>
                  </a:gsLst>
                  <a:lin ang="5400000" scaled="0"/>
                </a:gradFill>
                <a:ea typeface="Segoe UI" pitchFamily="34" charset="0"/>
                <a:cs typeface="Segoe UI" pitchFamily="34" charset="0"/>
              </a:rPr>
              <a:t>different</a:t>
            </a:r>
            <a:r>
              <a:rPr lang="fr-BE" sz="2400" dirty="0">
                <a:gradFill>
                  <a:gsLst>
                    <a:gs pos="0">
                      <a:srgbClr val="FFFFFF"/>
                    </a:gs>
                    <a:gs pos="100000">
                      <a:srgbClr val="FFFFFF"/>
                    </a:gs>
                  </a:gsLst>
                  <a:lin ang="5400000" scaled="0"/>
                </a:gradFill>
                <a:ea typeface="Segoe UI" pitchFamily="34" charset="0"/>
                <a:cs typeface="Segoe UI" pitchFamily="34" charset="0"/>
              </a:rPr>
              <a:t> App Service Plan for </a:t>
            </a:r>
            <a:r>
              <a:rPr lang="fr-BE" sz="2400" dirty="0" err="1">
                <a:gradFill>
                  <a:gsLst>
                    <a:gs pos="0">
                      <a:srgbClr val="FFFFFF"/>
                    </a:gs>
                    <a:gs pos="100000">
                      <a:srgbClr val="FFFFFF"/>
                    </a:gs>
                  </a:gsLst>
                  <a:lin ang="5400000" scaled="0"/>
                </a:gradFill>
                <a:ea typeface="Segoe UI" pitchFamily="34" charset="0"/>
                <a:cs typeface="Segoe UI" pitchFamily="34" charset="0"/>
              </a:rPr>
              <a:t>each</a:t>
            </a:r>
            <a:r>
              <a:rPr lang="fr-BE" sz="2400" dirty="0">
                <a:gradFill>
                  <a:gsLst>
                    <a:gs pos="0">
                      <a:srgbClr val="FFFFFF"/>
                    </a:gs>
                    <a:gs pos="100000">
                      <a:srgbClr val="FFFFFF"/>
                    </a:gs>
                  </a:gsLst>
                  <a:lin ang="5400000" scaled="0"/>
                </a:gradFill>
                <a:ea typeface="Segoe UI" pitchFamily="34" charset="0"/>
                <a:cs typeface="Segoe UI" pitchFamily="34" charset="0"/>
              </a:rPr>
              <a:t> </a:t>
            </a:r>
            <a:r>
              <a:rPr lang="fr-BE" sz="2400" dirty="0" err="1">
                <a:gradFill>
                  <a:gsLst>
                    <a:gs pos="0">
                      <a:srgbClr val="FFFFFF"/>
                    </a:gs>
                    <a:gs pos="100000">
                      <a:srgbClr val="FFFFFF"/>
                    </a:gs>
                  </a:gsLst>
                  <a:lin ang="5400000" scaled="0"/>
                </a:gradFill>
                <a:ea typeface="Segoe UI" pitchFamily="34" charset="0"/>
                <a:cs typeface="Segoe UI" pitchFamily="34" charset="0"/>
              </a:rPr>
              <a:t>Deployment</a:t>
            </a:r>
            <a:r>
              <a:rPr lang="fr-BE" sz="2400" dirty="0">
                <a:gradFill>
                  <a:gsLst>
                    <a:gs pos="0">
                      <a:srgbClr val="FFFFFF"/>
                    </a:gs>
                    <a:gs pos="100000">
                      <a:srgbClr val="FFFFFF"/>
                    </a:gs>
                  </a:gsLst>
                  <a:lin ang="5400000" scaled="0"/>
                </a:gradFill>
                <a:ea typeface="Segoe UI" pitchFamily="34" charset="0"/>
                <a:cs typeface="Segoe UI" pitchFamily="34" charset="0"/>
              </a:rPr>
              <a:t> Slot</a:t>
            </a:r>
          </a:p>
        </p:txBody>
      </p:sp>
      <p:grpSp>
        <p:nvGrpSpPr>
          <p:cNvPr id="41" name="Group 40">
            <a:extLst>
              <a:ext uri="{FF2B5EF4-FFF2-40B4-BE49-F238E27FC236}">
                <a16:creationId xmlns:a16="http://schemas.microsoft.com/office/drawing/2014/main" id="{5EFE11C0-214A-46BA-A528-AA96C4F65495}"/>
              </a:ext>
            </a:extLst>
          </p:cNvPr>
          <p:cNvGrpSpPr/>
          <p:nvPr/>
        </p:nvGrpSpPr>
        <p:grpSpPr>
          <a:xfrm>
            <a:off x="4903906" y="3448554"/>
            <a:ext cx="2539870" cy="1536228"/>
            <a:chOff x="4313237" y="3268662"/>
            <a:chExt cx="2590800" cy="1567032"/>
          </a:xfrm>
          <a:solidFill>
            <a:srgbClr val="00B050"/>
          </a:solidFill>
        </p:grpSpPr>
        <p:pic>
          <p:nvPicPr>
            <p:cNvPr id="42" name="Picture 41">
              <a:extLst>
                <a:ext uri="{FF2B5EF4-FFF2-40B4-BE49-F238E27FC236}">
                  <a16:creationId xmlns:a16="http://schemas.microsoft.com/office/drawing/2014/main" id="{5A6014CF-D1E6-40B5-BBCF-ECC882805C57}"/>
                </a:ext>
              </a:extLst>
            </p:cNvPr>
            <p:cNvPicPr>
              <a:picLocks noChangeAspect="1"/>
            </p:cNvPicPr>
            <p:nvPr/>
          </p:nvPicPr>
          <p:blipFill>
            <a:blip r:embed="rId4"/>
            <a:stretch>
              <a:fillRect/>
            </a:stretch>
          </p:blipFill>
          <p:spPr>
            <a:xfrm>
              <a:off x="5218492" y="3268662"/>
              <a:ext cx="780290" cy="780290"/>
            </a:xfrm>
            <a:prstGeom prst="rect">
              <a:avLst/>
            </a:prstGeom>
            <a:grpFill/>
          </p:spPr>
        </p:pic>
        <p:sp>
          <p:nvSpPr>
            <p:cNvPr id="43" name="TextBox 42">
              <a:extLst>
                <a:ext uri="{FF2B5EF4-FFF2-40B4-BE49-F238E27FC236}">
                  <a16:creationId xmlns:a16="http://schemas.microsoft.com/office/drawing/2014/main" id="{5768E941-FC25-4FFE-AFCA-C9C0354E7F50}"/>
                </a:ext>
              </a:extLst>
            </p:cNvPr>
            <p:cNvSpPr txBox="1"/>
            <p:nvPr/>
          </p:nvSpPr>
          <p:spPr>
            <a:xfrm>
              <a:off x="4313237" y="4257675"/>
              <a:ext cx="2590800" cy="578019"/>
            </a:xfrm>
            <a:prstGeom prst="rect">
              <a:avLst/>
            </a:prstGeom>
            <a:grp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App Service Plan</a:t>
              </a:r>
            </a:p>
          </p:txBody>
        </p:sp>
      </p:grpSp>
      <p:grpSp>
        <p:nvGrpSpPr>
          <p:cNvPr id="44" name="Group 43">
            <a:extLst>
              <a:ext uri="{FF2B5EF4-FFF2-40B4-BE49-F238E27FC236}">
                <a16:creationId xmlns:a16="http://schemas.microsoft.com/office/drawing/2014/main" id="{9AB5843A-068A-414E-84C3-D107C7B7AF5E}"/>
              </a:ext>
            </a:extLst>
          </p:cNvPr>
          <p:cNvGrpSpPr/>
          <p:nvPr/>
        </p:nvGrpSpPr>
        <p:grpSpPr>
          <a:xfrm>
            <a:off x="4903906" y="1561948"/>
            <a:ext cx="2539870" cy="1536228"/>
            <a:chOff x="4313237" y="3268662"/>
            <a:chExt cx="2590800" cy="1567032"/>
          </a:xfrm>
          <a:solidFill>
            <a:srgbClr val="FFC000"/>
          </a:solidFill>
        </p:grpSpPr>
        <p:pic>
          <p:nvPicPr>
            <p:cNvPr id="51" name="Picture 50">
              <a:extLst>
                <a:ext uri="{FF2B5EF4-FFF2-40B4-BE49-F238E27FC236}">
                  <a16:creationId xmlns:a16="http://schemas.microsoft.com/office/drawing/2014/main" id="{11833FA7-BA90-4463-8289-06C8A848605B}"/>
                </a:ext>
              </a:extLst>
            </p:cNvPr>
            <p:cNvPicPr>
              <a:picLocks noChangeAspect="1"/>
            </p:cNvPicPr>
            <p:nvPr/>
          </p:nvPicPr>
          <p:blipFill>
            <a:blip r:embed="rId4"/>
            <a:stretch>
              <a:fillRect/>
            </a:stretch>
          </p:blipFill>
          <p:spPr>
            <a:xfrm>
              <a:off x="5218492" y="3268662"/>
              <a:ext cx="780290" cy="780290"/>
            </a:xfrm>
            <a:prstGeom prst="rect">
              <a:avLst/>
            </a:prstGeom>
            <a:grpFill/>
          </p:spPr>
        </p:pic>
        <p:sp>
          <p:nvSpPr>
            <p:cNvPr id="54" name="TextBox 53">
              <a:extLst>
                <a:ext uri="{FF2B5EF4-FFF2-40B4-BE49-F238E27FC236}">
                  <a16:creationId xmlns:a16="http://schemas.microsoft.com/office/drawing/2014/main" id="{C52FC201-41E1-4E22-86F6-02BAA2BEBCC8}"/>
                </a:ext>
              </a:extLst>
            </p:cNvPr>
            <p:cNvSpPr txBox="1"/>
            <p:nvPr/>
          </p:nvSpPr>
          <p:spPr>
            <a:xfrm>
              <a:off x="4313237" y="4257675"/>
              <a:ext cx="2590800" cy="578019"/>
            </a:xfrm>
            <a:prstGeom prst="rect">
              <a:avLst/>
            </a:prstGeom>
            <a:grp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mn-cs"/>
                </a:rPr>
                <a:t>App Service Plan</a:t>
              </a:r>
            </a:p>
          </p:txBody>
        </p:sp>
      </p:grpSp>
    </p:spTree>
    <p:custDataLst>
      <p:tags r:id="rId1"/>
    </p:custDataLst>
    <p:extLst>
      <p:ext uri="{BB962C8B-B14F-4D97-AF65-F5344CB8AC3E}">
        <p14:creationId xmlns:p14="http://schemas.microsoft.com/office/powerpoint/2010/main" val="256025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CA5EB7-D1C9-4BEB-A241-938D613C1E42}"/>
              </a:ext>
            </a:extLst>
          </p:cNvPr>
          <p:cNvSpPr>
            <a:spLocks noGrp="1"/>
          </p:cNvSpPr>
          <p:nvPr>
            <p:ph type="title"/>
          </p:nvPr>
        </p:nvSpPr>
        <p:spPr/>
        <p:txBody>
          <a:bodyPr/>
          <a:lstStyle/>
          <a:p>
            <a:r>
              <a:rPr lang="fr-BE" sz="3600" dirty="0" err="1"/>
              <a:t>Demo</a:t>
            </a:r>
            <a:endParaRPr lang="fr-BE" sz="3600" dirty="0"/>
          </a:p>
        </p:txBody>
      </p:sp>
      <p:sp>
        <p:nvSpPr>
          <p:cNvPr id="7" name="Text Placeholder 6">
            <a:extLst>
              <a:ext uri="{FF2B5EF4-FFF2-40B4-BE49-F238E27FC236}">
                <a16:creationId xmlns:a16="http://schemas.microsoft.com/office/drawing/2014/main" id="{C019E044-D8A6-40A3-9527-7CACD6F274AF}"/>
              </a:ext>
            </a:extLst>
          </p:cNvPr>
          <p:cNvSpPr>
            <a:spLocks noGrp="1"/>
          </p:cNvSpPr>
          <p:nvPr>
            <p:ph type="body" idx="7"/>
          </p:nvPr>
        </p:nvSpPr>
        <p:spPr/>
        <p:txBody>
          <a:bodyPr/>
          <a:lstStyle/>
          <a:p>
            <a:r>
              <a:rPr lang="fr-BE" sz="2400" dirty="0">
                <a:solidFill>
                  <a:schemeClr val="tx1"/>
                </a:solidFill>
              </a:rPr>
              <a:t>Web App </a:t>
            </a:r>
            <a:r>
              <a:rPr lang="fr-BE" sz="2400" dirty="0" err="1">
                <a:solidFill>
                  <a:schemeClr val="tx1"/>
                </a:solidFill>
              </a:rPr>
              <a:t>Deployment</a:t>
            </a:r>
            <a:r>
              <a:rPr lang="fr-BE" sz="2400" dirty="0">
                <a:solidFill>
                  <a:schemeClr val="tx1"/>
                </a:solidFill>
              </a:rPr>
              <a:t> Slots</a:t>
            </a:r>
          </a:p>
        </p:txBody>
      </p:sp>
    </p:spTree>
    <p:extLst>
      <p:ext uri="{BB962C8B-B14F-4D97-AF65-F5344CB8AC3E}">
        <p14:creationId xmlns:p14="http://schemas.microsoft.com/office/powerpoint/2010/main" val="1670429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6">
            <a:extLst>
              <a:ext uri="{FF2B5EF4-FFF2-40B4-BE49-F238E27FC236}">
                <a16:creationId xmlns:a16="http://schemas.microsoft.com/office/drawing/2014/main" id="{6766C36B-6658-4801-B059-B29807745CD2}"/>
              </a:ext>
            </a:extLst>
          </p:cNvPr>
          <p:cNvSpPr>
            <a:spLocks noGrp="1"/>
          </p:cNvSpPr>
          <p:nvPr>
            <p:ph type="title"/>
          </p:nvPr>
        </p:nvSpPr>
        <p:spPr/>
        <p:txBody>
          <a:bodyPr/>
          <a:lstStyle/>
          <a:p>
            <a:r>
              <a:rPr lang="en-US" dirty="0"/>
              <a:t>Per Site Scaling</a:t>
            </a:r>
          </a:p>
        </p:txBody>
      </p:sp>
      <p:pic>
        <p:nvPicPr>
          <p:cNvPr id="4" name="Picture 3">
            <a:extLst>
              <a:ext uri="{FF2B5EF4-FFF2-40B4-BE49-F238E27FC236}">
                <a16:creationId xmlns:a16="http://schemas.microsoft.com/office/drawing/2014/main" id="{ECA3E2C5-C277-49E4-8EDE-D0C00372ADAF}"/>
              </a:ext>
            </a:extLst>
          </p:cNvPr>
          <p:cNvPicPr>
            <a:picLocks noChangeAspect="1"/>
          </p:cNvPicPr>
          <p:nvPr/>
        </p:nvPicPr>
        <p:blipFill>
          <a:blip r:embed="rId4"/>
          <a:stretch>
            <a:fillRect/>
          </a:stretch>
        </p:blipFill>
        <p:spPr>
          <a:xfrm>
            <a:off x="3175909" y="2380772"/>
            <a:ext cx="764951" cy="764951"/>
          </a:xfrm>
          <a:prstGeom prst="rect">
            <a:avLst/>
          </a:prstGeom>
        </p:spPr>
      </p:pic>
      <p:pic>
        <p:nvPicPr>
          <p:cNvPr id="12" name="Picture 11">
            <a:extLst>
              <a:ext uri="{FF2B5EF4-FFF2-40B4-BE49-F238E27FC236}">
                <a16:creationId xmlns:a16="http://schemas.microsoft.com/office/drawing/2014/main" id="{010CC92D-B165-4B21-95D8-DF5C50D0981E}"/>
              </a:ext>
            </a:extLst>
          </p:cNvPr>
          <p:cNvPicPr>
            <a:picLocks noChangeAspect="1"/>
          </p:cNvPicPr>
          <p:nvPr/>
        </p:nvPicPr>
        <p:blipFill>
          <a:blip r:embed="rId5"/>
          <a:stretch>
            <a:fillRect/>
          </a:stretch>
        </p:blipFill>
        <p:spPr>
          <a:xfrm>
            <a:off x="4054020" y="4827297"/>
            <a:ext cx="764951" cy="764951"/>
          </a:xfrm>
          <a:prstGeom prst="rect">
            <a:avLst/>
          </a:prstGeom>
        </p:spPr>
      </p:pic>
      <p:pic>
        <p:nvPicPr>
          <p:cNvPr id="27" name="Picture 26">
            <a:extLst>
              <a:ext uri="{FF2B5EF4-FFF2-40B4-BE49-F238E27FC236}">
                <a16:creationId xmlns:a16="http://schemas.microsoft.com/office/drawing/2014/main" id="{AA33E5F1-1C88-42F9-83EB-58F60A14E363}"/>
              </a:ext>
            </a:extLst>
          </p:cNvPr>
          <p:cNvPicPr>
            <a:picLocks noChangeAspect="1"/>
          </p:cNvPicPr>
          <p:nvPr/>
        </p:nvPicPr>
        <p:blipFill>
          <a:blip r:embed="rId5"/>
          <a:stretch>
            <a:fillRect/>
          </a:stretch>
        </p:blipFill>
        <p:spPr>
          <a:xfrm>
            <a:off x="5044991" y="4827297"/>
            <a:ext cx="764951" cy="764951"/>
          </a:xfrm>
          <a:prstGeom prst="rect">
            <a:avLst/>
          </a:prstGeom>
        </p:spPr>
      </p:pic>
      <p:pic>
        <p:nvPicPr>
          <p:cNvPr id="28" name="Picture 27">
            <a:extLst>
              <a:ext uri="{FF2B5EF4-FFF2-40B4-BE49-F238E27FC236}">
                <a16:creationId xmlns:a16="http://schemas.microsoft.com/office/drawing/2014/main" id="{52020568-9F07-449D-AC76-B5C0EE3C9B21}"/>
              </a:ext>
            </a:extLst>
          </p:cNvPr>
          <p:cNvPicPr>
            <a:picLocks noChangeAspect="1"/>
          </p:cNvPicPr>
          <p:nvPr/>
        </p:nvPicPr>
        <p:blipFill>
          <a:blip r:embed="rId5"/>
          <a:stretch>
            <a:fillRect/>
          </a:stretch>
        </p:blipFill>
        <p:spPr>
          <a:xfrm>
            <a:off x="6035962" y="4827297"/>
            <a:ext cx="764951" cy="764951"/>
          </a:xfrm>
          <a:prstGeom prst="rect">
            <a:avLst/>
          </a:prstGeom>
        </p:spPr>
      </p:pic>
      <p:pic>
        <p:nvPicPr>
          <p:cNvPr id="29" name="Picture 28">
            <a:extLst>
              <a:ext uri="{FF2B5EF4-FFF2-40B4-BE49-F238E27FC236}">
                <a16:creationId xmlns:a16="http://schemas.microsoft.com/office/drawing/2014/main" id="{2B15AF5A-AA94-42BF-B783-B9141F4B3011}"/>
              </a:ext>
            </a:extLst>
          </p:cNvPr>
          <p:cNvPicPr>
            <a:picLocks noChangeAspect="1"/>
          </p:cNvPicPr>
          <p:nvPr/>
        </p:nvPicPr>
        <p:blipFill>
          <a:blip r:embed="rId5"/>
          <a:stretch>
            <a:fillRect/>
          </a:stretch>
        </p:blipFill>
        <p:spPr>
          <a:xfrm>
            <a:off x="7026933" y="4828853"/>
            <a:ext cx="764951" cy="764951"/>
          </a:xfrm>
          <a:prstGeom prst="rect">
            <a:avLst/>
          </a:prstGeom>
        </p:spPr>
      </p:pic>
      <p:pic>
        <p:nvPicPr>
          <p:cNvPr id="34" name="Picture 33">
            <a:extLst>
              <a:ext uri="{FF2B5EF4-FFF2-40B4-BE49-F238E27FC236}">
                <a16:creationId xmlns:a16="http://schemas.microsoft.com/office/drawing/2014/main" id="{21C79418-B3E9-4D45-AD7B-0937B95E1A02}"/>
              </a:ext>
            </a:extLst>
          </p:cNvPr>
          <p:cNvPicPr>
            <a:picLocks noChangeAspect="1"/>
          </p:cNvPicPr>
          <p:nvPr/>
        </p:nvPicPr>
        <p:blipFill>
          <a:blip r:embed="rId5"/>
          <a:stretch>
            <a:fillRect/>
          </a:stretch>
        </p:blipFill>
        <p:spPr>
          <a:xfrm>
            <a:off x="3063049" y="4827297"/>
            <a:ext cx="764951" cy="764951"/>
          </a:xfrm>
          <a:prstGeom prst="rect">
            <a:avLst/>
          </a:prstGeom>
        </p:spPr>
      </p:pic>
      <p:pic>
        <p:nvPicPr>
          <p:cNvPr id="36" name="Picture 35">
            <a:extLst>
              <a:ext uri="{FF2B5EF4-FFF2-40B4-BE49-F238E27FC236}">
                <a16:creationId xmlns:a16="http://schemas.microsoft.com/office/drawing/2014/main" id="{17804071-7F3D-4CCD-8A0A-8D4FF99CF72A}"/>
              </a:ext>
            </a:extLst>
          </p:cNvPr>
          <p:cNvPicPr>
            <a:picLocks noChangeAspect="1"/>
          </p:cNvPicPr>
          <p:nvPr/>
        </p:nvPicPr>
        <p:blipFill>
          <a:blip r:embed="rId4"/>
          <a:stretch>
            <a:fillRect/>
          </a:stretch>
        </p:blipFill>
        <p:spPr>
          <a:xfrm>
            <a:off x="4165711" y="2382328"/>
            <a:ext cx="764951" cy="764951"/>
          </a:xfrm>
          <a:prstGeom prst="rect">
            <a:avLst/>
          </a:prstGeom>
        </p:spPr>
      </p:pic>
      <p:pic>
        <p:nvPicPr>
          <p:cNvPr id="37" name="Picture 36">
            <a:extLst>
              <a:ext uri="{FF2B5EF4-FFF2-40B4-BE49-F238E27FC236}">
                <a16:creationId xmlns:a16="http://schemas.microsoft.com/office/drawing/2014/main" id="{D2FEC684-F797-4B31-9AA5-46725D01C57D}"/>
              </a:ext>
            </a:extLst>
          </p:cNvPr>
          <p:cNvPicPr>
            <a:picLocks noChangeAspect="1"/>
          </p:cNvPicPr>
          <p:nvPr/>
        </p:nvPicPr>
        <p:blipFill>
          <a:blip r:embed="rId4"/>
          <a:stretch>
            <a:fillRect/>
          </a:stretch>
        </p:blipFill>
        <p:spPr>
          <a:xfrm>
            <a:off x="5155514" y="2380772"/>
            <a:ext cx="764951" cy="764951"/>
          </a:xfrm>
          <a:prstGeom prst="rect">
            <a:avLst/>
          </a:prstGeom>
        </p:spPr>
      </p:pic>
      <p:pic>
        <p:nvPicPr>
          <p:cNvPr id="38" name="Picture 37">
            <a:extLst>
              <a:ext uri="{FF2B5EF4-FFF2-40B4-BE49-F238E27FC236}">
                <a16:creationId xmlns:a16="http://schemas.microsoft.com/office/drawing/2014/main" id="{7DEB978F-CB4E-418E-9772-864C3C039460}"/>
              </a:ext>
            </a:extLst>
          </p:cNvPr>
          <p:cNvPicPr>
            <a:picLocks noChangeAspect="1"/>
          </p:cNvPicPr>
          <p:nvPr/>
        </p:nvPicPr>
        <p:blipFill>
          <a:blip r:embed="rId4"/>
          <a:stretch>
            <a:fillRect/>
          </a:stretch>
        </p:blipFill>
        <p:spPr>
          <a:xfrm>
            <a:off x="6145316" y="2380772"/>
            <a:ext cx="764951" cy="764951"/>
          </a:xfrm>
          <a:prstGeom prst="rect">
            <a:avLst/>
          </a:prstGeom>
        </p:spPr>
      </p:pic>
      <p:pic>
        <p:nvPicPr>
          <p:cNvPr id="39" name="Picture 38">
            <a:extLst>
              <a:ext uri="{FF2B5EF4-FFF2-40B4-BE49-F238E27FC236}">
                <a16:creationId xmlns:a16="http://schemas.microsoft.com/office/drawing/2014/main" id="{2AF6563A-B585-42F8-B273-653184A029E9}"/>
              </a:ext>
            </a:extLst>
          </p:cNvPr>
          <p:cNvPicPr>
            <a:picLocks noChangeAspect="1"/>
          </p:cNvPicPr>
          <p:nvPr/>
        </p:nvPicPr>
        <p:blipFill>
          <a:blip r:embed="rId4"/>
          <a:stretch>
            <a:fillRect/>
          </a:stretch>
        </p:blipFill>
        <p:spPr>
          <a:xfrm>
            <a:off x="7135119" y="2380772"/>
            <a:ext cx="764951" cy="764951"/>
          </a:xfrm>
          <a:prstGeom prst="rect">
            <a:avLst/>
          </a:prstGeom>
        </p:spPr>
      </p:pic>
      <p:cxnSp>
        <p:nvCxnSpPr>
          <p:cNvPr id="19" name="Straight Arrow Connector 18">
            <a:extLst>
              <a:ext uri="{FF2B5EF4-FFF2-40B4-BE49-F238E27FC236}">
                <a16:creationId xmlns:a16="http://schemas.microsoft.com/office/drawing/2014/main" id="{667DBD76-7778-4346-BDDF-3CF198BCBE0B}"/>
              </a:ext>
            </a:extLst>
          </p:cNvPr>
          <p:cNvCxnSpPr>
            <a:stCxn id="4" idx="2"/>
            <a:endCxn id="34" idx="0"/>
          </p:cNvCxnSpPr>
          <p:nvPr/>
        </p:nvCxnSpPr>
        <p:spPr>
          <a:xfrm flipH="1">
            <a:off x="3445525" y="3145724"/>
            <a:ext cx="112860"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B1925C-12C6-4184-9425-87D5B80EDF1E}"/>
              </a:ext>
            </a:extLst>
          </p:cNvPr>
          <p:cNvCxnSpPr>
            <a:cxnSpLocks/>
            <a:stCxn id="36" idx="2"/>
            <a:endCxn id="34" idx="0"/>
          </p:cNvCxnSpPr>
          <p:nvPr/>
        </p:nvCxnSpPr>
        <p:spPr>
          <a:xfrm flipH="1">
            <a:off x="3445525" y="3147279"/>
            <a:ext cx="1102662" cy="168001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C424D8-B0DD-4CEC-8BE8-175A5526A194}"/>
              </a:ext>
            </a:extLst>
          </p:cNvPr>
          <p:cNvCxnSpPr>
            <a:cxnSpLocks/>
            <a:stCxn id="37" idx="2"/>
            <a:endCxn id="34" idx="0"/>
          </p:cNvCxnSpPr>
          <p:nvPr/>
        </p:nvCxnSpPr>
        <p:spPr>
          <a:xfrm flipH="1">
            <a:off x="3445525" y="3145724"/>
            <a:ext cx="2092465"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445F188-3E0F-4EEE-9ACC-F2448F19BC6E}"/>
              </a:ext>
            </a:extLst>
          </p:cNvPr>
          <p:cNvCxnSpPr>
            <a:cxnSpLocks/>
            <a:stCxn id="38" idx="2"/>
            <a:endCxn id="34" idx="0"/>
          </p:cNvCxnSpPr>
          <p:nvPr/>
        </p:nvCxnSpPr>
        <p:spPr>
          <a:xfrm flipH="1">
            <a:off x="3445525" y="3145724"/>
            <a:ext cx="3082267"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996454E-4B92-4817-BACC-EFC7AB68DAEC}"/>
              </a:ext>
            </a:extLst>
          </p:cNvPr>
          <p:cNvCxnSpPr>
            <a:cxnSpLocks/>
            <a:stCxn id="39" idx="2"/>
            <a:endCxn id="34" idx="0"/>
          </p:cNvCxnSpPr>
          <p:nvPr/>
        </p:nvCxnSpPr>
        <p:spPr>
          <a:xfrm flipH="1">
            <a:off x="3445525" y="3145724"/>
            <a:ext cx="4072070"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4998304-8730-49A6-B8F0-28C85DFCC280}"/>
              </a:ext>
            </a:extLst>
          </p:cNvPr>
          <p:cNvCxnSpPr>
            <a:cxnSpLocks/>
            <a:stCxn id="4" idx="2"/>
            <a:endCxn id="12" idx="0"/>
          </p:cNvCxnSpPr>
          <p:nvPr/>
        </p:nvCxnSpPr>
        <p:spPr>
          <a:xfrm>
            <a:off x="3558385" y="3145724"/>
            <a:ext cx="878111"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AA010B6-4C41-438A-9D92-B25AA947C8F4}"/>
              </a:ext>
            </a:extLst>
          </p:cNvPr>
          <p:cNvCxnSpPr>
            <a:cxnSpLocks/>
            <a:stCxn id="4" idx="2"/>
            <a:endCxn id="27" idx="0"/>
          </p:cNvCxnSpPr>
          <p:nvPr/>
        </p:nvCxnSpPr>
        <p:spPr>
          <a:xfrm>
            <a:off x="3558385" y="3145724"/>
            <a:ext cx="1869082"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E53991-01C6-4E46-9CB1-85F5D835B902}"/>
              </a:ext>
            </a:extLst>
          </p:cNvPr>
          <p:cNvCxnSpPr>
            <a:cxnSpLocks/>
            <a:stCxn id="4" idx="2"/>
            <a:endCxn id="28" idx="0"/>
          </p:cNvCxnSpPr>
          <p:nvPr/>
        </p:nvCxnSpPr>
        <p:spPr>
          <a:xfrm>
            <a:off x="3558385" y="3145724"/>
            <a:ext cx="2860053"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4CD12A9-4383-411A-A7D5-C480FB16B365}"/>
              </a:ext>
            </a:extLst>
          </p:cNvPr>
          <p:cNvCxnSpPr>
            <a:cxnSpLocks/>
            <a:stCxn id="4" idx="2"/>
            <a:endCxn id="29" idx="0"/>
          </p:cNvCxnSpPr>
          <p:nvPr/>
        </p:nvCxnSpPr>
        <p:spPr>
          <a:xfrm>
            <a:off x="3558385" y="3145723"/>
            <a:ext cx="3851024" cy="16831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A0CC0F4-34F2-4D93-A767-A7EC663AC071}"/>
              </a:ext>
            </a:extLst>
          </p:cNvPr>
          <p:cNvCxnSpPr>
            <a:cxnSpLocks/>
            <a:stCxn id="36" idx="2"/>
            <a:endCxn id="12" idx="0"/>
          </p:cNvCxnSpPr>
          <p:nvPr/>
        </p:nvCxnSpPr>
        <p:spPr>
          <a:xfrm flipH="1">
            <a:off x="4436496" y="3147279"/>
            <a:ext cx="111691" cy="168001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26C786B-F577-43BB-83D9-8F4B713A2B09}"/>
              </a:ext>
            </a:extLst>
          </p:cNvPr>
          <p:cNvCxnSpPr>
            <a:cxnSpLocks/>
            <a:stCxn id="36" idx="2"/>
            <a:endCxn id="27" idx="0"/>
          </p:cNvCxnSpPr>
          <p:nvPr/>
        </p:nvCxnSpPr>
        <p:spPr>
          <a:xfrm>
            <a:off x="4548187" y="3147279"/>
            <a:ext cx="879280" cy="168001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CD4EA48-2760-4620-A144-C86CE1A9C0B9}"/>
              </a:ext>
            </a:extLst>
          </p:cNvPr>
          <p:cNvCxnSpPr>
            <a:cxnSpLocks/>
            <a:stCxn id="36" idx="2"/>
            <a:endCxn id="28" idx="0"/>
          </p:cNvCxnSpPr>
          <p:nvPr/>
        </p:nvCxnSpPr>
        <p:spPr>
          <a:xfrm>
            <a:off x="4548187" y="3147279"/>
            <a:ext cx="1870251" cy="168001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FACD156-2A3A-4244-AEC7-D359EF6940D5}"/>
              </a:ext>
            </a:extLst>
          </p:cNvPr>
          <p:cNvCxnSpPr>
            <a:cxnSpLocks/>
            <a:stCxn id="36" idx="2"/>
            <a:endCxn id="29" idx="0"/>
          </p:cNvCxnSpPr>
          <p:nvPr/>
        </p:nvCxnSpPr>
        <p:spPr>
          <a:xfrm>
            <a:off x="4548187" y="3147280"/>
            <a:ext cx="2861222"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4580B7A-3D2F-4336-8252-D10028751EE8}"/>
              </a:ext>
            </a:extLst>
          </p:cNvPr>
          <p:cNvCxnSpPr>
            <a:cxnSpLocks/>
            <a:stCxn id="37" idx="2"/>
            <a:endCxn id="12" idx="0"/>
          </p:cNvCxnSpPr>
          <p:nvPr/>
        </p:nvCxnSpPr>
        <p:spPr>
          <a:xfrm flipH="1">
            <a:off x="4436496" y="3145724"/>
            <a:ext cx="1101494"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6E3CC98-ECE2-4E65-B459-FA60451EFF98}"/>
              </a:ext>
            </a:extLst>
          </p:cNvPr>
          <p:cNvCxnSpPr>
            <a:cxnSpLocks/>
            <a:stCxn id="37" idx="2"/>
            <a:endCxn id="27" idx="0"/>
          </p:cNvCxnSpPr>
          <p:nvPr/>
        </p:nvCxnSpPr>
        <p:spPr>
          <a:xfrm flipH="1">
            <a:off x="5427467" y="3145724"/>
            <a:ext cx="110523"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47D77BA-4DA2-4259-BCBE-238D249F419B}"/>
              </a:ext>
            </a:extLst>
          </p:cNvPr>
          <p:cNvCxnSpPr>
            <a:cxnSpLocks/>
            <a:stCxn id="37" idx="2"/>
            <a:endCxn id="28" idx="0"/>
          </p:cNvCxnSpPr>
          <p:nvPr/>
        </p:nvCxnSpPr>
        <p:spPr>
          <a:xfrm>
            <a:off x="5537990" y="3145724"/>
            <a:ext cx="880448"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84750CB-2E16-4F39-A089-622A5D9EF627}"/>
              </a:ext>
            </a:extLst>
          </p:cNvPr>
          <p:cNvCxnSpPr>
            <a:cxnSpLocks/>
            <a:stCxn id="37" idx="2"/>
            <a:endCxn id="29" idx="0"/>
          </p:cNvCxnSpPr>
          <p:nvPr/>
        </p:nvCxnSpPr>
        <p:spPr>
          <a:xfrm>
            <a:off x="5537990" y="3145723"/>
            <a:ext cx="1871419" cy="16831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0F0AD36-3021-448F-A805-47725BD7B9C3}"/>
              </a:ext>
            </a:extLst>
          </p:cNvPr>
          <p:cNvCxnSpPr>
            <a:cxnSpLocks/>
            <a:stCxn id="38" idx="2"/>
            <a:endCxn id="12" idx="0"/>
          </p:cNvCxnSpPr>
          <p:nvPr/>
        </p:nvCxnSpPr>
        <p:spPr>
          <a:xfrm flipH="1">
            <a:off x="4436496" y="3145724"/>
            <a:ext cx="2091296"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68A2DAB-6E9B-4074-9BFC-71DAD22AAD03}"/>
              </a:ext>
            </a:extLst>
          </p:cNvPr>
          <p:cNvCxnSpPr>
            <a:cxnSpLocks/>
            <a:stCxn id="38" idx="2"/>
            <a:endCxn id="27" idx="0"/>
          </p:cNvCxnSpPr>
          <p:nvPr/>
        </p:nvCxnSpPr>
        <p:spPr>
          <a:xfrm flipH="1">
            <a:off x="5427467" y="3145724"/>
            <a:ext cx="1100325"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7BFDE31-64FA-43BE-8EB2-BD60D437F61F}"/>
              </a:ext>
            </a:extLst>
          </p:cNvPr>
          <p:cNvCxnSpPr>
            <a:cxnSpLocks/>
            <a:stCxn id="38" idx="2"/>
            <a:endCxn id="28" idx="0"/>
          </p:cNvCxnSpPr>
          <p:nvPr/>
        </p:nvCxnSpPr>
        <p:spPr>
          <a:xfrm flipH="1">
            <a:off x="6418438" y="3145724"/>
            <a:ext cx="109354"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AFF2FD4-88D7-4A52-9CA3-9966374CD3FE}"/>
              </a:ext>
            </a:extLst>
          </p:cNvPr>
          <p:cNvCxnSpPr>
            <a:cxnSpLocks/>
            <a:stCxn id="38" idx="2"/>
            <a:endCxn id="29" idx="0"/>
          </p:cNvCxnSpPr>
          <p:nvPr/>
        </p:nvCxnSpPr>
        <p:spPr>
          <a:xfrm>
            <a:off x="6527792" y="3145723"/>
            <a:ext cx="881617" cy="16831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27046E6-469E-4ECB-B84B-40CE3FDCD489}"/>
              </a:ext>
            </a:extLst>
          </p:cNvPr>
          <p:cNvCxnSpPr>
            <a:cxnSpLocks/>
            <a:stCxn id="39" idx="2"/>
            <a:endCxn id="12" idx="0"/>
          </p:cNvCxnSpPr>
          <p:nvPr/>
        </p:nvCxnSpPr>
        <p:spPr>
          <a:xfrm flipH="1">
            <a:off x="4436496" y="3145724"/>
            <a:ext cx="3081099"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6523B72-FBA5-4733-A4DC-C55D7A0ABD32}"/>
              </a:ext>
            </a:extLst>
          </p:cNvPr>
          <p:cNvCxnSpPr>
            <a:cxnSpLocks/>
            <a:stCxn id="39" idx="2"/>
            <a:endCxn id="27" idx="0"/>
          </p:cNvCxnSpPr>
          <p:nvPr/>
        </p:nvCxnSpPr>
        <p:spPr>
          <a:xfrm flipH="1">
            <a:off x="5427467" y="3145724"/>
            <a:ext cx="2090128"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EFE203E-8F6E-4AFE-ADA5-E5CEC51A48CA}"/>
              </a:ext>
            </a:extLst>
          </p:cNvPr>
          <p:cNvCxnSpPr>
            <a:cxnSpLocks/>
            <a:stCxn id="39" idx="2"/>
            <a:endCxn id="27" idx="0"/>
          </p:cNvCxnSpPr>
          <p:nvPr/>
        </p:nvCxnSpPr>
        <p:spPr>
          <a:xfrm flipH="1">
            <a:off x="5427467" y="3145724"/>
            <a:ext cx="2090128"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17B9D3B-F6F0-4860-BFE1-2588E21B3139}"/>
              </a:ext>
            </a:extLst>
          </p:cNvPr>
          <p:cNvCxnSpPr>
            <a:cxnSpLocks/>
            <a:stCxn id="39" idx="2"/>
            <a:endCxn id="28" idx="0"/>
          </p:cNvCxnSpPr>
          <p:nvPr/>
        </p:nvCxnSpPr>
        <p:spPr>
          <a:xfrm flipH="1">
            <a:off x="6418438" y="3145724"/>
            <a:ext cx="1099157"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5EDC17E-2B56-4A00-A1FC-2EFE5F24C61C}"/>
              </a:ext>
            </a:extLst>
          </p:cNvPr>
          <p:cNvCxnSpPr>
            <a:cxnSpLocks/>
            <a:stCxn id="39" idx="2"/>
            <a:endCxn id="29" idx="0"/>
          </p:cNvCxnSpPr>
          <p:nvPr/>
        </p:nvCxnSpPr>
        <p:spPr>
          <a:xfrm flipH="1">
            <a:off x="7409409" y="3145723"/>
            <a:ext cx="108186" cy="16831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53CF1411-C177-4030-B1EA-56024E277F3C}"/>
              </a:ext>
            </a:extLst>
          </p:cNvPr>
          <p:cNvSpPr txBox="1"/>
          <p:nvPr/>
        </p:nvSpPr>
        <p:spPr>
          <a:xfrm>
            <a:off x="1550394" y="1186383"/>
            <a:ext cx="8217227"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By default:  every app runs on every worker in an application service plan.</a:t>
            </a:r>
          </a:p>
        </p:txBody>
      </p:sp>
      <p:sp>
        <p:nvSpPr>
          <p:cNvPr id="120" name="TextBox 119">
            <a:extLst>
              <a:ext uri="{FF2B5EF4-FFF2-40B4-BE49-F238E27FC236}">
                <a16:creationId xmlns:a16="http://schemas.microsoft.com/office/drawing/2014/main" id="{5C285944-6C9A-4B2E-9454-CEACB4B3A1C9}"/>
              </a:ext>
            </a:extLst>
          </p:cNvPr>
          <p:cNvSpPr txBox="1"/>
          <p:nvPr/>
        </p:nvSpPr>
        <p:spPr>
          <a:xfrm>
            <a:off x="8348282" y="2456317"/>
            <a:ext cx="1045829"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Apps</a:t>
            </a:r>
          </a:p>
        </p:txBody>
      </p:sp>
      <p:sp>
        <p:nvSpPr>
          <p:cNvPr id="121" name="Rectangle 120">
            <a:extLst>
              <a:ext uri="{FF2B5EF4-FFF2-40B4-BE49-F238E27FC236}">
                <a16:creationId xmlns:a16="http://schemas.microsoft.com/office/drawing/2014/main" id="{B837DBB4-B1F4-4AD4-96C5-D27EEE0A9AB1}"/>
              </a:ext>
            </a:extLst>
          </p:cNvPr>
          <p:cNvSpPr/>
          <p:nvPr/>
        </p:nvSpPr>
        <p:spPr bwMode="auto">
          <a:xfrm>
            <a:off x="2297414" y="4547976"/>
            <a:ext cx="6125570" cy="1419339"/>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A8B2E151-1EBD-4FE1-B2CA-6C878D034DEC}"/>
              </a:ext>
            </a:extLst>
          </p:cNvPr>
          <p:cNvSpPr txBox="1"/>
          <p:nvPr/>
        </p:nvSpPr>
        <p:spPr>
          <a:xfrm>
            <a:off x="8337063" y="5351793"/>
            <a:ext cx="37172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Application Service Plan</a:t>
            </a:r>
          </a:p>
        </p:txBody>
      </p:sp>
    </p:spTree>
    <p:custDataLst>
      <p:tags r:id="rId1"/>
    </p:custDataLst>
    <p:extLst>
      <p:ext uri="{BB962C8B-B14F-4D97-AF65-F5344CB8AC3E}">
        <p14:creationId xmlns:p14="http://schemas.microsoft.com/office/powerpoint/2010/main" val="64465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6">
            <a:extLst>
              <a:ext uri="{FF2B5EF4-FFF2-40B4-BE49-F238E27FC236}">
                <a16:creationId xmlns:a16="http://schemas.microsoft.com/office/drawing/2014/main" id="{6766C36B-6658-4801-B059-B29807745CD2}"/>
              </a:ext>
            </a:extLst>
          </p:cNvPr>
          <p:cNvSpPr>
            <a:spLocks noGrp="1"/>
          </p:cNvSpPr>
          <p:nvPr>
            <p:ph type="title"/>
          </p:nvPr>
        </p:nvSpPr>
        <p:spPr/>
        <p:txBody>
          <a:bodyPr/>
          <a:lstStyle/>
          <a:p>
            <a:r>
              <a:rPr lang="en-US" dirty="0"/>
              <a:t>Per Site Scaling</a:t>
            </a:r>
          </a:p>
        </p:txBody>
      </p:sp>
      <p:pic>
        <p:nvPicPr>
          <p:cNvPr id="4" name="Picture 3">
            <a:extLst>
              <a:ext uri="{FF2B5EF4-FFF2-40B4-BE49-F238E27FC236}">
                <a16:creationId xmlns:a16="http://schemas.microsoft.com/office/drawing/2014/main" id="{ECA3E2C5-C277-49E4-8EDE-D0C00372ADAF}"/>
              </a:ext>
            </a:extLst>
          </p:cNvPr>
          <p:cNvPicPr>
            <a:picLocks noChangeAspect="1"/>
          </p:cNvPicPr>
          <p:nvPr/>
        </p:nvPicPr>
        <p:blipFill>
          <a:blip r:embed="rId4"/>
          <a:stretch>
            <a:fillRect/>
          </a:stretch>
        </p:blipFill>
        <p:spPr>
          <a:xfrm>
            <a:off x="3033215" y="2755838"/>
            <a:ext cx="764951" cy="764951"/>
          </a:xfrm>
          <a:prstGeom prst="rect">
            <a:avLst/>
          </a:prstGeom>
        </p:spPr>
      </p:pic>
      <p:pic>
        <p:nvPicPr>
          <p:cNvPr id="12" name="Picture 11">
            <a:extLst>
              <a:ext uri="{FF2B5EF4-FFF2-40B4-BE49-F238E27FC236}">
                <a16:creationId xmlns:a16="http://schemas.microsoft.com/office/drawing/2014/main" id="{010CC92D-B165-4B21-95D8-DF5C50D0981E}"/>
              </a:ext>
            </a:extLst>
          </p:cNvPr>
          <p:cNvPicPr>
            <a:picLocks noChangeAspect="1"/>
          </p:cNvPicPr>
          <p:nvPr/>
        </p:nvPicPr>
        <p:blipFill>
          <a:blip r:embed="rId5"/>
          <a:stretch>
            <a:fillRect/>
          </a:stretch>
        </p:blipFill>
        <p:spPr>
          <a:xfrm>
            <a:off x="4042800" y="5202363"/>
            <a:ext cx="764951" cy="764951"/>
          </a:xfrm>
          <a:prstGeom prst="rect">
            <a:avLst/>
          </a:prstGeom>
        </p:spPr>
      </p:pic>
      <p:pic>
        <p:nvPicPr>
          <p:cNvPr id="27" name="Picture 26">
            <a:extLst>
              <a:ext uri="{FF2B5EF4-FFF2-40B4-BE49-F238E27FC236}">
                <a16:creationId xmlns:a16="http://schemas.microsoft.com/office/drawing/2014/main" id="{AA33E5F1-1C88-42F9-83EB-58F60A14E363}"/>
              </a:ext>
            </a:extLst>
          </p:cNvPr>
          <p:cNvPicPr>
            <a:picLocks noChangeAspect="1"/>
          </p:cNvPicPr>
          <p:nvPr/>
        </p:nvPicPr>
        <p:blipFill>
          <a:blip r:embed="rId5"/>
          <a:stretch>
            <a:fillRect/>
          </a:stretch>
        </p:blipFill>
        <p:spPr>
          <a:xfrm>
            <a:off x="5033771" y="5202363"/>
            <a:ext cx="764951" cy="764951"/>
          </a:xfrm>
          <a:prstGeom prst="rect">
            <a:avLst/>
          </a:prstGeom>
        </p:spPr>
      </p:pic>
      <p:pic>
        <p:nvPicPr>
          <p:cNvPr id="28" name="Picture 27">
            <a:extLst>
              <a:ext uri="{FF2B5EF4-FFF2-40B4-BE49-F238E27FC236}">
                <a16:creationId xmlns:a16="http://schemas.microsoft.com/office/drawing/2014/main" id="{52020568-9F07-449D-AC76-B5C0EE3C9B21}"/>
              </a:ext>
            </a:extLst>
          </p:cNvPr>
          <p:cNvPicPr>
            <a:picLocks noChangeAspect="1"/>
          </p:cNvPicPr>
          <p:nvPr/>
        </p:nvPicPr>
        <p:blipFill>
          <a:blip r:embed="rId5"/>
          <a:stretch>
            <a:fillRect/>
          </a:stretch>
        </p:blipFill>
        <p:spPr>
          <a:xfrm>
            <a:off x="6024742" y="5202363"/>
            <a:ext cx="764951" cy="764951"/>
          </a:xfrm>
          <a:prstGeom prst="rect">
            <a:avLst/>
          </a:prstGeom>
        </p:spPr>
      </p:pic>
      <p:pic>
        <p:nvPicPr>
          <p:cNvPr id="29" name="Picture 28">
            <a:extLst>
              <a:ext uri="{FF2B5EF4-FFF2-40B4-BE49-F238E27FC236}">
                <a16:creationId xmlns:a16="http://schemas.microsoft.com/office/drawing/2014/main" id="{2B15AF5A-AA94-42BF-B783-B9141F4B3011}"/>
              </a:ext>
            </a:extLst>
          </p:cNvPr>
          <p:cNvPicPr>
            <a:picLocks noChangeAspect="1"/>
          </p:cNvPicPr>
          <p:nvPr/>
        </p:nvPicPr>
        <p:blipFill>
          <a:blip r:embed="rId5"/>
          <a:stretch>
            <a:fillRect/>
          </a:stretch>
        </p:blipFill>
        <p:spPr>
          <a:xfrm>
            <a:off x="7015713" y="5203919"/>
            <a:ext cx="764951" cy="764951"/>
          </a:xfrm>
          <a:prstGeom prst="rect">
            <a:avLst/>
          </a:prstGeom>
        </p:spPr>
      </p:pic>
      <p:pic>
        <p:nvPicPr>
          <p:cNvPr id="34" name="Picture 33">
            <a:extLst>
              <a:ext uri="{FF2B5EF4-FFF2-40B4-BE49-F238E27FC236}">
                <a16:creationId xmlns:a16="http://schemas.microsoft.com/office/drawing/2014/main" id="{21C79418-B3E9-4D45-AD7B-0937B95E1A02}"/>
              </a:ext>
            </a:extLst>
          </p:cNvPr>
          <p:cNvPicPr>
            <a:picLocks noChangeAspect="1"/>
          </p:cNvPicPr>
          <p:nvPr/>
        </p:nvPicPr>
        <p:blipFill>
          <a:blip r:embed="rId5"/>
          <a:stretch>
            <a:fillRect/>
          </a:stretch>
        </p:blipFill>
        <p:spPr>
          <a:xfrm>
            <a:off x="3051829" y="5202363"/>
            <a:ext cx="764951" cy="764951"/>
          </a:xfrm>
          <a:prstGeom prst="rect">
            <a:avLst/>
          </a:prstGeom>
        </p:spPr>
      </p:pic>
      <p:pic>
        <p:nvPicPr>
          <p:cNvPr id="36" name="Picture 35">
            <a:extLst>
              <a:ext uri="{FF2B5EF4-FFF2-40B4-BE49-F238E27FC236}">
                <a16:creationId xmlns:a16="http://schemas.microsoft.com/office/drawing/2014/main" id="{17804071-7F3D-4CCD-8A0A-8D4FF99CF72A}"/>
              </a:ext>
            </a:extLst>
          </p:cNvPr>
          <p:cNvPicPr>
            <a:picLocks noChangeAspect="1"/>
          </p:cNvPicPr>
          <p:nvPr/>
        </p:nvPicPr>
        <p:blipFill>
          <a:blip r:embed="rId4"/>
          <a:stretch>
            <a:fillRect/>
          </a:stretch>
        </p:blipFill>
        <p:spPr>
          <a:xfrm>
            <a:off x="4023018" y="2757394"/>
            <a:ext cx="764951" cy="764951"/>
          </a:xfrm>
          <a:prstGeom prst="rect">
            <a:avLst/>
          </a:prstGeom>
        </p:spPr>
      </p:pic>
      <p:pic>
        <p:nvPicPr>
          <p:cNvPr id="37" name="Picture 36">
            <a:extLst>
              <a:ext uri="{FF2B5EF4-FFF2-40B4-BE49-F238E27FC236}">
                <a16:creationId xmlns:a16="http://schemas.microsoft.com/office/drawing/2014/main" id="{D2FEC684-F797-4B31-9AA5-46725D01C57D}"/>
              </a:ext>
            </a:extLst>
          </p:cNvPr>
          <p:cNvPicPr>
            <a:picLocks noChangeAspect="1"/>
          </p:cNvPicPr>
          <p:nvPr/>
        </p:nvPicPr>
        <p:blipFill>
          <a:blip r:embed="rId4"/>
          <a:stretch>
            <a:fillRect/>
          </a:stretch>
        </p:blipFill>
        <p:spPr>
          <a:xfrm>
            <a:off x="5012820" y="2755838"/>
            <a:ext cx="764951" cy="764951"/>
          </a:xfrm>
          <a:prstGeom prst="rect">
            <a:avLst/>
          </a:prstGeom>
        </p:spPr>
      </p:pic>
      <p:pic>
        <p:nvPicPr>
          <p:cNvPr id="38" name="Picture 37">
            <a:extLst>
              <a:ext uri="{FF2B5EF4-FFF2-40B4-BE49-F238E27FC236}">
                <a16:creationId xmlns:a16="http://schemas.microsoft.com/office/drawing/2014/main" id="{7DEB978F-CB4E-418E-9772-864C3C039460}"/>
              </a:ext>
            </a:extLst>
          </p:cNvPr>
          <p:cNvPicPr>
            <a:picLocks noChangeAspect="1"/>
          </p:cNvPicPr>
          <p:nvPr/>
        </p:nvPicPr>
        <p:blipFill>
          <a:blip r:embed="rId4"/>
          <a:stretch>
            <a:fillRect/>
          </a:stretch>
        </p:blipFill>
        <p:spPr>
          <a:xfrm>
            <a:off x="6002622" y="2755838"/>
            <a:ext cx="764951" cy="764951"/>
          </a:xfrm>
          <a:prstGeom prst="rect">
            <a:avLst/>
          </a:prstGeom>
        </p:spPr>
      </p:pic>
      <p:pic>
        <p:nvPicPr>
          <p:cNvPr id="39" name="Picture 38">
            <a:extLst>
              <a:ext uri="{FF2B5EF4-FFF2-40B4-BE49-F238E27FC236}">
                <a16:creationId xmlns:a16="http://schemas.microsoft.com/office/drawing/2014/main" id="{2AF6563A-B585-42F8-B273-653184A029E9}"/>
              </a:ext>
            </a:extLst>
          </p:cNvPr>
          <p:cNvPicPr>
            <a:picLocks noChangeAspect="1"/>
          </p:cNvPicPr>
          <p:nvPr/>
        </p:nvPicPr>
        <p:blipFill>
          <a:blip r:embed="rId4"/>
          <a:stretch>
            <a:fillRect/>
          </a:stretch>
        </p:blipFill>
        <p:spPr>
          <a:xfrm>
            <a:off x="6992425" y="2755838"/>
            <a:ext cx="764951" cy="764951"/>
          </a:xfrm>
          <a:prstGeom prst="rect">
            <a:avLst/>
          </a:prstGeom>
        </p:spPr>
      </p:pic>
      <p:cxnSp>
        <p:nvCxnSpPr>
          <p:cNvPr id="19" name="Straight Arrow Connector 18">
            <a:extLst>
              <a:ext uri="{FF2B5EF4-FFF2-40B4-BE49-F238E27FC236}">
                <a16:creationId xmlns:a16="http://schemas.microsoft.com/office/drawing/2014/main" id="{667DBD76-7778-4346-BDDF-3CF198BCBE0B}"/>
              </a:ext>
            </a:extLst>
          </p:cNvPr>
          <p:cNvCxnSpPr>
            <a:stCxn id="4" idx="2"/>
            <a:endCxn id="34" idx="0"/>
          </p:cNvCxnSpPr>
          <p:nvPr/>
        </p:nvCxnSpPr>
        <p:spPr>
          <a:xfrm>
            <a:off x="3415691" y="3520790"/>
            <a:ext cx="18614"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4580B7A-3D2F-4336-8252-D10028751EE8}"/>
              </a:ext>
            </a:extLst>
          </p:cNvPr>
          <p:cNvCxnSpPr>
            <a:cxnSpLocks/>
            <a:stCxn id="37" idx="2"/>
            <a:endCxn id="27" idx="0"/>
          </p:cNvCxnSpPr>
          <p:nvPr/>
        </p:nvCxnSpPr>
        <p:spPr>
          <a:xfrm>
            <a:off x="5395296" y="3520790"/>
            <a:ext cx="20951"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AFF2FD4-88D7-4A52-9CA3-9966374CD3FE}"/>
              </a:ext>
            </a:extLst>
          </p:cNvPr>
          <p:cNvCxnSpPr>
            <a:cxnSpLocks/>
            <a:stCxn id="38" idx="2"/>
            <a:endCxn id="28" idx="0"/>
          </p:cNvCxnSpPr>
          <p:nvPr/>
        </p:nvCxnSpPr>
        <p:spPr>
          <a:xfrm>
            <a:off x="6385099" y="3520790"/>
            <a:ext cx="22119" cy="168157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27046E6-469E-4ECB-B84B-40CE3FDCD489}"/>
              </a:ext>
            </a:extLst>
          </p:cNvPr>
          <p:cNvCxnSpPr>
            <a:cxnSpLocks/>
            <a:stCxn id="36" idx="2"/>
            <a:endCxn id="12" idx="0"/>
          </p:cNvCxnSpPr>
          <p:nvPr/>
        </p:nvCxnSpPr>
        <p:spPr>
          <a:xfrm>
            <a:off x="4405494" y="3522345"/>
            <a:ext cx="19782" cy="168001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5EDC17E-2B56-4A00-A1FC-2EFE5F24C61C}"/>
              </a:ext>
            </a:extLst>
          </p:cNvPr>
          <p:cNvCxnSpPr>
            <a:cxnSpLocks/>
            <a:stCxn id="39" idx="2"/>
            <a:endCxn id="29" idx="0"/>
          </p:cNvCxnSpPr>
          <p:nvPr/>
        </p:nvCxnSpPr>
        <p:spPr>
          <a:xfrm>
            <a:off x="7374901" y="3520789"/>
            <a:ext cx="23288" cy="16831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837DBB4-B1F4-4AD4-96C5-D27EEE0A9AB1}"/>
              </a:ext>
            </a:extLst>
          </p:cNvPr>
          <p:cNvSpPr/>
          <p:nvPr/>
        </p:nvSpPr>
        <p:spPr bwMode="auto">
          <a:xfrm>
            <a:off x="2286194" y="4923042"/>
            <a:ext cx="6125570" cy="1419339"/>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A8B2E151-1EBD-4FE1-B2CA-6C878D034DEC}"/>
              </a:ext>
            </a:extLst>
          </p:cNvPr>
          <p:cNvSpPr txBox="1"/>
          <p:nvPr/>
        </p:nvSpPr>
        <p:spPr>
          <a:xfrm>
            <a:off x="8337063" y="5351793"/>
            <a:ext cx="37172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Application Service Plan</a:t>
            </a:r>
          </a:p>
        </p:txBody>
      </p:sp>
      <p:sp>
        <p:nvSpPr>
          <p:cNvPr id="3" name="TextBox 2">
            <a:extLst>
              <a:ext uri="{FF2B5EF4-FFF2-40B4-BE49-F238E27FC236}">
                <a16:creationId xmlns:a16="http://schemas.microsoft.com/office/drawing/2014/main" id="{3A305A68-ED90-41A7-9550-46ED672A5563}"/>
              </a:ext>
            </a:extLst>
          </p:cNvPr>
          <p:cNvSpPr txBox="1"/>
          <p:nvPr/>
        </p:nvSpPr>
        <p:spPr>
          <a:xfrm>
            <a:off x="8105498" y="881669"/>
            <a:ext cx="4033912" cy="26220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u="sng" dirty="0">
                <a:gradFill>
                  <a:gsLst>
                    <a:gs pos="2917">
                      <a:srgbClr val="353535"/>
                    </a:gs>
                    <a:gs pos="30000">
                      <a:srgbClr val="353535"/>
                    </a:gs>
                  </a:gsLst>
                  <a:lin ang="5400000" scaled="0"/>
                </a:gradFill>
                <a:latin typeface="Segoe UI Semilight"/>
              </a:rPr>
              <a:t>Example Per Site Scaling</a:t>
            </a:r>
          </a:p>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 #1: max of 1 instances</a:t>
            </a:r>
          </a:p>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 #2: max of 2 instances</a:t>
            </a:r>
          </a:p>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 #3: max of 5 instances  </a:t>
            </a:r>
          </a:p>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 #4: max of 10 instances</a:t>
            </a:r>
          </a:p>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 #5: max of 25 instances</a:t>
            </a:r>
          </a:p>
        </p:txBody>
      </p:sp>
      <p:sp>
        <p:nvSpPr>
          <p:cNvPr id="2" name="Rectangle 1">
            <a:extLst>
              <a:ext uri="{FF2B5EF4-FFF2-40B4-BE49-F238E27FC236}">
                <a16:creationId xmlns:a16="http://schemas.microsoft.com/office/drawing/2014/main" id="{75AD0370-90A4-486C-8C76-C932E2533B27}"/>
              </a:ext>
            </a:extLst>
          </p:cNvPr>
          <p:cNvSpPr/>
          <p:nvPr/>
        </p:nvSpPr>
        <p:spPr bwMode="auto">
          <a:xfrm>
            <a:off x="787400" y="1189494"/>
            <a:ext cx="4451350" cy="80139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BE" sz="2400" dirty="0">
                <a:gradFill>
                  <a:gsLst>
                    <a:gs pos="0">
                      <a:srgbClr val="FFFFFF"/>
                    </a:gs>
                    <a:gs pos="100000">
                      <a:srgbClr val="FFFFFF"/>
                    </a:gs>
                  </a:gsLst>
                  <a:lin ang="5400000" scaled="0"/>
                </a:gradFill>
                <a:ea typeface="Segoe UI" pitchFamily="34" charset="0"/>
                <a:cs typeface="Segoe UI" pitchFamily="34" charset="0"/>
              </a:rPr>
              <a:t>New setting from Resources.azure.com</a:t>
            </a:r>
          </a:p>
        </p:txBody>
      </p:sp>
    </p:spTree>
    <p:custDataLst>
      <p:tags r:id="rId1"/>
    </p:custDataLst>
    <p:extLst>
      <p:ext uri="{BB962C8B-B14F-4D97-AF65-F5344CB8AC3E}">
        <p14:creationId xmlns:p14="http://schemas.microsoft.com/office/powerpoint/2010/main" val="11510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245457-1794-4E14-AEF5-A430D19B87D0}"/>
              </a:ext>
            </a:extLst>
          </p:cNvPr>
          <p:cNvSpPr>
            <a:spLocks noGrp="1"/>
          </p:cNvSpPr>
          <p:nvPr>
            <p:ph type="subTitle" idx="27"/>
          </p:nvPr>
        </p:nvSpPr>
        <p:spPr>
          <a:xfrm>
            <a:off x="246610" y="975114"/>
            <a:ext cx="11277600" cy="2893100"/>
          </a:xfrm>
        </p:spPr>
        <p:txBody>
          <a:bodyPr/>
          <a:lstStyle/>
          <a:p>
            <a:pPr defTabSz="914367">
              <a:defRPr/>
            </a:pPr>
            <a:r>
              <a:rPr lang="en-US" dirty="0">
                <a:gradFill>
                  <a:gsLst>
                    <a:gs pos="1250">
                      <a:srgbClr val="353535"/>
                    </a:gs>
                    <a:gs pos="100000">
                      <a:srgbClr val="353535"/>
                    </a:gs>
                  </a:gsLst>
                  <a:lin ang="5400000" scaled="0"/>
                </a:gradFill>
              </a:rPr>
              <a:t>Guaranteeing you can scale into Pv2:</a:t>
            </a:r>
          </a:p>
          <a:p>
            <a:pPr marL="342900" indent="-342900" defTabSz="914367">
              <a:buClr>
                <a:schemeClr val="tx1"/>
              </a:buClr>
              <a:buFont typeface="Wingdings" panose="05000000000000000000" pitchFamily="2" charset="2"/>
              <a:buChar char="§"/>
              <a:defRPr/>
            </a:pPr>
            <a:r>
              <a:rPr lang="en-US" sz="2000" dirty="0">
                <a:solidFill>
                  <a:schemeClr val="tx2"/>
                </a:solidFill>
              </a:rPr>
              <a:t>     Create a </a:t>
            </a:r>
            <a:r>
              <a:rPr lang="en-US" sz="2000" b="1" dirty="0">
                <a:solidFill>
                  <a:schemeClr val="tx2"/>
                </a:solidFill>
              </a:rPr>
              <a:t>new </a:t>
            </a:r>
            <a:r>
              <a:rPr lang="en-US" sz="2000" dirty="0">
                <a:solidFill>
                  <a:schemeClr val="tx2"/>
                </a:solidFill>
              </a:rPr>
              <a:t>Resource Group (RG)</a:t>
            </a:r>
          </a:p>
          <a:p>
            <a:pPr marL="342900" indent="-342900" defTabSz="914367">
              <a:buClr>
                <a:schemeClr val="tx1"/>
              </a:buClr>
              <a:buFont typeface="Wingdings" panose="05000000000000000000" pitchFamily="2" charset="2"/>
              <a:buChar char="§"/>
              <a:defRPr/>
            </a:pPr>
            <a:r>
              <a:rPr lang="en-US" sz="2000" dirty="0">
                <a:solidFill>
                  <a:schemeClr val="tx2"/>
                </a:solidFill>
              </a:rPr>
              <a:t>     Create a </a:t>
            </a:r>
            <a:r>
              <a:rPr lang="en-US" sz="2000" b="1" dirty="0">
                <a:solidFill>
                  <a:schemeClr val="tx2"/>
                </a:solidFill>
              </a:rPr>
              <a:t>new</a:t>
            </a:r>
            <a:r>
              <a:rPr lang="en-US" sz="2000" dirty="0">
                <a:solidFill>
                  <a:schemeClr val="tx2"/>
                </a:solidFill>
              </a:rPr>
              <a:t> app + app service plan in the </a:t>
            </a:r>
            <a:r>
              <a:rPr lang="en-US" sz="2000" b="1" dirty="0">
                <a:solidFill>
                  <a:schemeClr val="tx2"/>
                </a:solidFill>
              </a:rPr>
              <a:t>new</a:t>
            </a:r>
            <a:r>
              <a:rPr lang="en-US" sz="2000" dirty="0">
                <a:solidFill>
                  <a:schemeClr val="tx2"/>
                </a:solidFill>
              </a:rPr>
              <a:t> RG</a:t>
            </a:r>
          </a:p>
          <a:p>
            <a:pPr marL="342900" indent="-342900" defTabSz="914367">
              <a:buClr>
                <a:schemeClr val="tx1"/>
              </a:buClr>
              <a:buFont typeface="Wingdings" panose="05000000000000000000" pitchFamily="2" charset="2"/>
              <a:buChar char="§"/>
              <a:defRPr/>
            </a:pPr>
            <a:r>
              <a:rPr lang="en-US" sz="2000" dirty="0">
                <a:solidFill>
                  <a:schemeClr val="tx2"/>
                </a:solidFill>
              </a:rPr>
              <a:t>     	using your desired region</a:t>
            </a:r>
          </a:p>
          <a:p>
            <a:pPr marL="342900" indent="-342900" defTabSz="914367">
              <a:buClr>
                <a:schemeClr val="tx1"/>
              </a:buClr>
              <a:buFont typeface="Wingdings" panose="05000000000000000000" pitchFamily="2" charset="2"/>
              <a:buChar char="§"/>
              <a:defRPr/>
            </a:pPr>
            <a:r>
              <a:rPr lang="en-US" sz="2000" dirty="0">
                <a:solidFill>
                  <a:schemeClr val="tx2"/>
                </a:solidFill>
              </a:rPr>
              <a:t>     Select a Pv2 plan when creating app service plan</a:t>
            </a:r>
          </a:p>
          <a:p>
            <a:pPr marL="342900" indent="-342900" defTabSz="914367">
              <a:buClr>
                <a:schemeClr val="tx1"/>
              </a:buClr>
              <a:buFont typeface="Wingdings" panose="05000000000000000000" pitchFamily="2" charset="2"/>
              <a:buChar char="§"/>
              <a:defRPr/>
            </a:pPr>
            <a:r>
              <a:rPr lang="en-US" sz="2000" dirty="0">
                <a:solidFill>
                  <a:schemeClr val="tx2"/>
                </a:solidFill>
              </a:rPr>
              <a:t>     Then scale down to a lower pricing tier</a:t>
            </a:r>
          </a:p>
          <a:p>
            <a:pPr defTabSz="914367">
              <a:defRPr/>
            </a:pPr>
            <a:br>
              <a:rPr lang="en-US" dirty="0">
                <a:gradFill>
                  <a:gsLst>
                    <a:gs pos="1250">
                      <a:srgbClr val="353535"/>
                    </a:gs>
                    <a:gs pos="100000">
                      <a:srgbClr val="353535"/>
                    </a:gs>
                  </a:gsLst>
                  <a:lin ang="5400000" scaled="0"/>
                </a:gradFill>
              </a:rPr>
            </a:br>
            <a:r>
              <a:rPr lang="en-US" dirty="0">
                <a:gradFill>
                  <a:gsLst>
                    <a:gs pos="1250">
                      <a:srgbClr val="353535"/>
                    </a:gs>
                    <a:gs pos="100000">
                      <a:srgbClr val="353535"/>
                    </a:gs>
                  </a:gsLst>
                  <a:lin ang="5400000" scaled="0"/>
                </a:gradFill>
              </a:rPr>
              <a:t>You will always be able to scale back up in the future to Pv2</a:t>
            </a:r>
          </a:p>
        </p:txBody>
      </p:sp>
      <p:sp>
        <p:nvSpPr>
          <p:cNvPr id="17" name="Title 16"/>
          <p:cNvSpPr>
            <a:spLocks noGrp="1"/>
          </p:cNvSpPr>
          <p:nvPr>
            <p:ph type="title"/>
          </p:nvPr>
        </p:nvSpPr>
        <p:spPr/>
        <p:txBody>
          <a:bodyPr/>
          <a:lstStyle/>
          <a:p>
            <a:r>
              <a:rPr lang="en-US" dirty="0"/>
              <a:t>Azure App Service Plan: The new Pv2 Plan</a:t>
            </a:r>
          </a:p>
        </p:txBody>
      </p:sp>
      <p:sp>
        <p:nvSpPr>
          <p:cNvPr id="10" name="Text Placeholder 5">
            <a:extLst>
              <a:ext uri="{FF2B5EF4-FFF2-40B4-BE49-F238E27FC236}">
                <a16:creationId xmlns:a16="http://schemas.microsoft.com/office/drawing/2014/main" id="{7AE4CB78-F713-45E8-A267-7E4B7FC562E7}"/>
              </a:ext>
            </a:extLst>
          </p:cNvPr>
          <p:cNvSpPr txBox="1">
            <a:spLocks/>
          </p:cNvSpPr>
          <p:nvPr/>
        </p:nvSpPr>
        <p:spPr>
          <a:xfrm>
            <a:off x="149005" y="4291021"/>
            <a:ext cx="11655078"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3529" dirty="0">
                <a:gradFill>
                  <a:gsLst>
                    <a:gs pos="1250">
                      <a:srgbClr val="353535"/>
                    </a:gs>
                    <a:gs pos="100000">
                      <a:srgbClr val="353535"/>
                    </a:gs>
                  </a:gsLst>
                  <a:lin ang="5400000" scaled="0"/>
                </a:gradFill>
                <a:latin typeface="Segoe UI Light"/>
              </a:rPr>
              <a:t>azure cli syntax:</a:t>
            </a:r>
          </a:p>
          <a:p>
            <a:pPr defTabSz="914367">
              <a:defRPr/>
            </a:pPr>
            <a:r>
              <a:rPr lang="en-US" sz="1765" dirty="0" err="1">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az</a:t>
            </a:r>
            <a:r>
              <a:rPr lang="en-US" sz="1765" dirty="0">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 group create --location </a:t>
            </a:r>
            <a:r>
              <a:rPr lang="en-US" sz="1765" dirty="0" err="1">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northeurope</a:t>
            </a:r>
            <a:r>
              <a:rPr lang="en-US" sz="1765" dirty="0">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 --name </a:t>
            </a:r>
            <a:r>
              <a:rPr lang="en-US" sz="1765" dirty="0" err="1">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MyRG</a:t>
            </a:r>
            <a:endParaRPr lang="en-US" sz="1765" dirty="0">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endParaRPr>
          </a:p>
          <a:p>
            <a:pPr defTabSz="914367">
              <a:defRPr/>
            </a:pPr>
            <a:r>
              <a:rPr lang="en-US" sz="1765" dirty="0" err="1">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az</a:t>
            </a:r>
            <a:r>
              <a:rPr lang="en-US" sz="1765" dirty="0">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 </a:t>
            </a:r>
            <a:r>
              <a:rPr lang="en-US" sz="1765" dirty="0" err="1">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appservice</a:t>
            </a:r>
            <a:r>
              <a:rPr lang="en-US" sz="1765" dirty="0">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 plan create --resource-group </a:t>
            </a:r>
            <a:r>
              <a:rPr lang="en-US" sz="1765" dirty="0" err="1">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MyRG</a:t>
            </a:r>
            <a:r>
              <a:rPr lang="en-US" sz="1765" dirty="0">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 --name </a:t>
            </a:r>
            <a:r>
              <a:rPr lang="en-US" sz="1765" dirty="0" err="1">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MyAppServicePlan</a:t>
            </a:r>
            <a:r>
              <a:rPr lang="en-US" sz="1765" dirty="0">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 --</a:t>
            </a:r>
            <a:r>
              <a:rPr lang="en-US" sz="1765" dirty="0" err="1">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sku</a:t>
            </a:r>
            <a:r>
              <a:rPr lang="en-US" sz="1765" dirty="0">
                <a:gradFill>
                  <a:gsLst>
                    <a:gs pos="1250">
                      <a:srgbClr val="353535"/>
                    </a:gs>
                    <a:gs pos="100000">
                      <a:srgbClr val="353535"/>
                    </a:gs>
                  </a:gsLst>
                  <a:lin ang="5400000" scaled="0"/>
                </a:gradFill>
                <a:latin typeface="Courier New" panose="02070309020205020404" pitchFamily="49" charset="0"/>
                <a:cs typeface="Courier New" panose="02070309020205020404" pitchFamily="49" charset="0"/>
              </a:rPr>
              <a:t> P1V2</a:t>
            </a:r>
          </a:p>
        </p:txBody>
      </p:sp>
    </p:spTree>
    <p:custDataLst>
      <p:tags r:id="rId1"/>
    </p:custDataLst>
    <p:extLst>
      <p:ext uri="{BB962C8B-B14F-4D97-AF65-F5344CB8AC3E}">
        <p14:creationId xmlns:p14="http://schemas.microsoft.com/office/powerpoint/2010/main" val="3454678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CA5EB7-D1C9-4BEB-A241-938D613C1E42}"/>
              </a:ext>
            </a:extLst>
          </p:cNvPr>
          <p:cNvSpPr>
            <a:spLocks noGrp="1"/>
          </p:cNvSpPr>
          <p:nvPr>
            <p:ph type="title"/>
          </p:nvPr>
        </p:nvSpPr>
        <p:spPr/>
        <p:txBody>
          <a:bodyPr/>
          <a:lstStyle/>
          <a:p>
            <a:r>
              <a:rPr lang="fr-BE" sz="3600" dirty="0" err="1"/>
              <a:t>Demo</a:t>
            </a:r>
            <a:endParaRPr lang="fr-BE" sz="3600" dirty="0"/>
          </a:p>
        </p:txBody>
      </p:sp>
      <p:sp>
        <p:nvSpPr>
          <p:cNvPr id="7" name="Text Placeholder 6">
            <a:extLst>
              <a:ext uri="{FF2B5EF4-FFF2-40B4-BE49-F238E27FC236}">
                <a16:creationId xmlns:a16="http://schemas.microsoft.com/office/drawing/2014/main" id="{C019E044-D8A6-40A3-9527-7CACD6F274AF}"/>
              </a:ext>
            </a:extLst>
          </p:cNvPr>
          <p:cNvSpPr>
            <a:spLocks noGrp="1"/>
          </p:cNvSpPr>
          <p:nvPr>
            <p:ph type="body" idx="7"/>
          </p:nvPr>
        </p:nvSpPr>
        <p:spPr/>
        <p:txBody>
          <a:bodyPr/>
          <a:lstStyle/>
          <a:p>
            <a:r>
              <a:rPr lang="fr-BE" sz="2400" dirty="0">
                <a:solidFill>
                  <a:schemeClr val="tx1"/>
                </a:solidFill>
              </a:rPr>
              <a:t>Web App </a:t>
            </a:r>
            <a:r>
              <a:rPr lang="fr-BE" sz="2400" dirty="0" err="1">
                <a:solidFill>
                  <a:schemeClr val="tx1"/>
                </a:solidFill>
              </a:rPr>
              <a:t>Scaling</a:t>
            </a:r>
            <a:r>
              <a:rPr lang="fr-BE" sz="2400" dirty="0">
                <a:solidFill>
                  <a:schemeClr val="tx1"/>
                </a:solidFill>
              </a:rPr>
              <a:t> / </a:t>
            </a:r>
            <a:r>
              <a:rPr lang="fr-BE" sz="2400" dirty="0" err="1">
                <a:solidFill>
                  <a:schemeClr val="tx1"/>
                </a:solidFill>
              </a:rPr>
              <a:t>Autoscaling</a:t>
            </a:r>
            <a:endParaRPr lang="fr-BE" sz="2400" dirty="0">
              <a:solidFill>
                <a:schemeClr val="tx1"/>
              </a:solidFill>
            </a:endParaRPr>
          </a:p>
        </p:txBody>
      </p:sp>
    </p:spTree>
    <p:extLst>
      <p:ext uri="{BB962C8B-B14F-4D97-AF65-F5344CB8AC3E}">
        <p14:creationId xmlns:p14="http://schemas.microsoft.com/office/powerpoint/2010/main" val="1236148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501-A58A-4B9C-A714-34789C648E5C}"/>
              </a:ext>
            </a:extLst>
          </p:cNvPr>
          <p:cNvSpPr>
            <a:spLocks noGrp="1"/>
          </p:cNvSpPr>
          <p:nvPr>
            <p:ph type="title"/>
          </p:nvPr>
        </p:nvSpPr>
        <p:spPr/>
        <p:txBody>
          <a:bodyPr>
            <a:normAutofit/>
          </a:bodyPr>
          <a:lstStyle/>
          <a:p>
            <a:r>
              <a:rPr lang="fr-BE" dirty="0"/>
              <a:t>Azure Web Apps: ASE</a:t>
            </a:r>
          </a:p>
        </p:txBody>
      </p:sp>
      <p:sp>
        <p:nvSpPr>
          <p:cNvPr id="5" name="Text Placeholder 4">
            <a:extLst>
              <a:ext uri="{FF2B5EF4-FFF2-40B4-BE49-F238E27FC236}">
                <a16:creationId xmlns:a16="http://schemas.microsoft.com/office/drawing/2014/main" id="{D9667191-4670-4A06-8BD4-1E841414E523}"/>
              </a:ext>
            </a:extLst>
          </p:cNvPr>
          <p:cNvSpPr>
            <a:spLocks noGrp="1"/>
          </p:cNvSpPr>
          <p:nvPr>
            <p:ph type="body" idx="7"/>
          </p:nvPr>
        </p:nvSpPr>
        <p:spPr/>
        <p:txBody>
          <a:bodyPr/>
          <a:lstStyle/>
          <a:p>
            <a:endParaRPr lang="fr-BE" dirty="0"/>
          </a:p>
        </p:txBody>
      </p:sp>
    </p:spTree>
    <p:custDataLst>
      <p:tags r:id="rId1"/>
    </p:custDataLst>
    <p:extLst>
      <p:ext uri="{BB962C8B-B14F-4D97-AF65-F5344CB8AC3E}">
        <p14:creationId xmlns:p14="http://schemas.microsoft.com/office/powerpoint/2010/main" val="390221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Environment (ASE)</a:t>
            </a:r>
          </a:p>
        </p:txBody>
      </p:sp>
      <p:grpSp>
        <p:nvGrpSpPr>
          <p:cNvPr id="14" name="Group 13"/>
          <p:cNvGrpSpPr/>
          <p:nvPr/>
        </p:nvGrpSpPr>
        <p:grpSpPr>
          <a:xfrm>
            <a:off x="7048650" y="2263661"/>
            <a:ext cx="4726452" cy="1263195"/>
            <a:chOff x="6949749" y="2125677"/>
            <a:chExt cx="4821227" cy="1288525"/>
          </a:xfrm>
        </p:grpSpPr>
        <p:sp>
          <p:nvSpPr>
            <p:cNvPr id="28" name="Rectangle 27"/>
            <p:cNvSpPr/>
            <p:nvPr/>
          </p:nvSpPr>
          <p:spPr>
            <a:xfrm>
              <a:off x="6949749" y="2125677"/>
              <a:ext cx="4821227" cy="1288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 name="Group 3"/>
            <p:cNvGrpSpPr/>
            <p:nvPr/>
          </p:nvGrpSpPr>
          <p:grpSpPr>
            <a:xfrm>
              <a:off x="8758859" y="2410213"/>
              <a:ext cx="1228242" cy="757917"/>
              <a:chOff x="5605998" y="4615023"/>
              <a:chExt cx="2957813" cy="1825191"/>
            </a:xfrm>
          </p:grpSpPr>
          <p:grpSp>
            <p:nvGrpSpPr>
              <p:cNvPr id="5" name="Group 4"/>
              <p:cNvGrpSpPr/>
              <p:nvPr/>
            </p:nvGrpSpPr>
            <p:grpSpPr>
              <a:xfrm>
                <a:off x="5605998" y="4615023"/>
                <a:ext cx="2957813" cy="1825191"/>
                <a:chOff x="5605998" y="4615023"/>
                <a:chExt cx="2957813" cy="1825191"/>
              </a:xfrm>
            </p:grpSpPr>
            <p:sp>
              <p:nvSpPr>
                <p:cNvPr id="10" name="Rectangle: Rounded Corners 9"/>
                <p:cNvSpPr/>
                <p:nvPr/>
              </p:nvSpPr>
              <p:spPr bwMode="auto">
                <a:xfrm rot="2606308">
                  <a:off x="6087193" y="4615023"/>
                  <a:ext cx="127252" cy="1120296"/>
                </a:xfrm>
                <a:prstGeom prst="roundRect">
                  <a:avLst>
                    <a:gd name="adj" fmla="val 4323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1" name="Rectangle: Rounded Corners 10"/>
                <p:cNvSpPr/>
                <p:nvPr/>
              </p:nvSpPr>
              <p:spPr bwMode="auto">
                <a:xfrm rot="2606308">
                  <a:off x="7955364" y="5319918"/>
                  <a:ext cx="127252" cy="1120296"/>
                </a:xfrm>
                <a:prstGeom prst="roundRect">
                  <a:avLst>
                    <a:gd name="adj" fmla="val 4323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2" name="Rectangle: Rounded Corners 11"/>
                <p:cNvSpPr/>
                <p:nvPr/>
              </p:nvSpPr>
              <p:spPr bwMode="auto">
                <a:xfrm rot="18844638">
                  <a:off x="7940037" y="4612971"/>
                  <a:ext cx="127252" cy="1120296"/>
                </a:xfrm>
                <a:prstGeom prst="roundRect">
                  <a:avLst>
                    <a:gd name="adj" fmla="val 4323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3" name="Rectangle: Rounded Corners 12"/>
                <p:cNvSpPr/>
                <p:nvPr/>
              </p:nvSpPr>
              <p:spPr bwMode="auto">
                <a:xfrm rot="18844638">
                  <a:off x="6102520" y="5319918"/>
                  <a:ext cx="127252" cy="1120296"/>
                </a:xfrm>
                <a:prstGeom prst="roundRect">
                  <a:avLst>
                    <a:gd name="adj" fmla="val 4323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6" name="Group 5"/>
              <p:cNvGrpSpPr/>
              <p:nvPr/>
            </p:nvGrpSpPr>
            <p:grpSpPr>
              <a:xfrm>
                <a:off x="6348529" y="5338762"/>
                <a:ext cx="1472116" cy="373056"/>
                <a:chOff x="6364404" y="5364369"/>
                <a:chExt cx="1472116" cy="373056"/>
              </a:xfrm>
            </p:grpSpPr>
            <p:sp>
              <p:nvSpPr>
                <p:cNvPr id="7" name="Oval 6"/>
                <p:cNvSpPr/>
                <p:nvPr/>
              </p:nvSpPr>
              <p:spPr bwMode="auto">
                <a:xfrm>
                  <a:off x="7476455" y="5364369"/>
                  <a:ext cx="360065" cy="360065"/>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8" name="Oval 7"/>
                <p:cNvSpPr/>
                <p:nvPr/>
              </p:nvSpPr>
              <p:spPr bwMode="auto">
                <a:xfrm>
                  <a:off x="6916863" y="5377360"/>
                  <a:ext cx="360065" cy="360065"/>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9" name="Oval 8"/>
                <p:cNvSpPr/>
                <p:nvPr/>
              </p:nvSpPr>
              <p:spPr bwMode="auto">
                <a:xfrm>
                  <a:off x="6364404" y="5368123"/>
                  <a:ext cx="360065" cy="360065"/>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grpSp>
          <p:nvGrpSpPr>
            <p:cNvPr id="3" name="Group 2"/>
            <p:cNvGrpSpPr/>
            <p:nvPr/>
          </p:nvGrpSpPr>
          <p:grpSpPr>
            <a:xfrm>
              <a:off x="7215288" y="2399148"/>
              <a:ext cx="780566" cy="779508"/>
              <a:chOff x="7215288" y="2399148"/>
              <a:chExt cx="780566" cy="779508"/>
            </a:xfrm>
          </p:grpSpPr>
          <p:sp>
            <p:nvSpPr>
              <p:cNvPr id="15" name="Rectangle: Rounded Corners 14"/>
              <p:cNvSpPr/>
              <p:nvPr/>
            </p:nvSpPr>
            <p:spPr bwMode="auto">
              <a:xfrm>
                <a:off x="7215288" y="2399148"/>
                <a:ext cx="780566" cy="779508"/>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7" name="Freeform 5"/>
              <p:cNvSpPr>
                <a:spLocks/>
              </p:cNvSpPr>
              <p:nvPr/>
            </p:nvSpPr>
            <p:spPr bwMode="auto">
              <a:xfrm>
                <a:off x="7627262" y="2809925"/>
                <a:ext cx="325212" cy="325212"/>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0C0"/>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592" tIns="44795" rIns="89592" bIns="44795" numCol="1" anchor="t" anchorCtr="0" compatLnSpc="1">
                <a:prstTxWarp prst="textNoShape">
                  <a:avLst/>
                </a:prstTxWarp>
              </a:bodyPr>
              <a:lstStyle/>
              <a:p>
                <a:pPr defTabSz="913780">
                  <a:defRPr/>
                </a:pPr>
                <a:endParaRPr lang="en-US" sz="1766" kern="0" dirty="0">
                  <a:solidFill>
                    <a:srgbClr val="FFFFFF"/>
                  </a:solidFill>
                  <a:latin typeface="Segoe UI Light" charset="0"/>
                </a:endParaRPr>
              </a:p>
            </p:txBody>
          </p:sp>
          <p:sp>
            <p:nvSpPr>
              <p:cNvPr id="18" name="Freeform 6"/>
              <p:cNvSpPr>
                <a:spLocks/>
              </p:cNvSpPr>
              <p:nvPr/>
            </p:nvSpPr>
            <p:spPr bwMode="auto">
              <a:xfrm>
                <a:off x="7258669" y="2809925"/>
                <a:ext cx="325212" cy="325212"/>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0C0"/>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592" tIns="44795" rIns="89592" bIns="44795" numCol="1" anchor="t" anchorCtr="0" compatLnSpc="1">
                <a:prstTxWarp prst="textNoShape">
                  <a:avLst/>
                </a:prstTxWarp>
              </a:bodyPr>
              <a:lstStyle/>
              <a:p>
                <a:pPr defTabSz="913780">
                  <a:defRPr/>
                </a:pPr>
                <a:endParaRPr lang="en-US" sz="1766" kern="0" dirty="0">
                  <a:solidFill>
                    <a:srgbClr val="FFFFFF"/>
                  </a:solidFill>
                  <a:latin typeface="Segoe UI Light" charset="0"/>
                </a:endParaRPr>
              </a:p>
            </p:txBody>
          </p:sp>
          <p:sp>
            <p:nvSpPr>
              <p:cNvPr id="19" name="Freeform 7"/>
              <p:cNvSpPr>
                <a:spLocks/>
              </p:cNvSpPr>
              <p:nvPr/>
            </p:nvSpPr>
            <p:spPr bwMode="auto">
              <a:xfrm>
                <a:off x="7627262" y="2444493"/>
                <a:ext cx="325212" cy="324637"/>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0C0"/>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592" tIns="44795" rIns="89592" bIns="44795" numCol="1" anchor="t" anchorCtr="0" compatLnSpc="1">
                <a:prstTxWarp prst="textNoShape">
                  <a:avLst/>
                </a:prstTxWarp>
              </a:bodyPr>
              <a:lstStyle/>
              <a:p>
                <a:pPr defTabSz="913780">
                  <a:defRPr/>
                </a:pPr>
                <a:endParaRPr lang="en-US" sz="1766" kern="0" dirty="0">
                  <a:solidFill>
                    <a:srgbClr val="FFFFFF"/>
                  </a:solidFill>
                  <a:latin typeface="Segoe UI Light" charset="0"/>
                </a:endParaRPr>
              </a:p>
            </p:txBody>
          </p:sp>
          <p:sp>
            <p:nvSpPr>
              <p:cNvPr id="20" name="Freeform 8"/>
              <p:cNvSpPr>
                <a:spLocks/>
              </p:cNvSpPr>
              <p:nvPr/>
            </p:nvSpPr>
            <p:spPr bwMode="auto">
              <a:xfrm>
                <a:off x="7258669" y="2444493"/>
                <a:ext cx="325212" cy="324637"/>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0C0"/>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592" tIns="44795" rIns="89592" bIns="44795" numCol="1" anchor="t" anchorCtr="0" compatLnSpc="1">
                <a:prstTxWarp prst="textNoShape">
                  <a:avLst/>
                </a:prstTxWarp>
              </a:bodyPr>
              <a:lstStyle/>
              <a:p>
                <a:pPr defTabSz="913780">
                  <a:defRPr/>
                </a:pPr>
                <a:endParaRPr lang="en-US" sz="1766" kern="0" dirty="0">
                  <a:solidFill>
                    <a:srgbClr val="FFFFFF"/>
                  </a:solidFill>
                  <a:latin typeface="Segoe UI Light" charset="0"/>
                </a:endParaRPr>
              </a:p>
            </p:txBody>
          </p:sp>
          <p:sp>
            <p:nvSpPr>
              <p:cNvPr id="21" name="Freeform 9"/>
              <p:cNvSpPr>
                <a:spLocks/>
              </p:cNvSpPr>
              <p:nvPr/>
            </p:nvSpPr>
            <p:spPr bwMode="auto">
              <a:xfrm>
                <a:off x="7627262" y="2809925"/>
                <a:ext cx="259423" cy="139623"/>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592" tIns="44795" rIns="89592" bIns="44795" numCol="1" anchor="t" anchorCtr="0" compatLnSpc="1">
                <a:prstTxWarp prst="textNoShape">
                  <a:avLst/>
                </a:prstTxWarp>
              </a:bodyPr>
              <a:lstStyle/>
              <a:p>
                <a:pPr defTabSz="913780">
                  <a:defRPr/>
                </a:pPr>
                <a:endParaRPr lang="en-US" sz="1766" kern="0" dirty="0">
                  <a:solidFill>
                    <a:srgbClr val="FFFFFF"/>
                  </a:solidFill>
                  <a:latin typeface="Segoe UI Light" charset="0"/>
                </a:endParaRPr>
              </a:p>
            </p:txBody>
          </p:sp>
          <p:sp>
            <p:nvSpPr>
              <p:cNvPr id="22" name="Freeform 10"/>
              <p:cNvSpPr>
                <a:spLocks/>
              </p:cNvSpPr>
              <p:nvPr/>
            </p:nvSpPr>
            <p:spPr bwMode="auto">
              <a:xfrm>
                <a:off x="7325607" y="2809925"/>
                <a:ext cx="258274" cy="139623"/>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592" tIns="44795" rIns="89592" bIns="44795" numCol="1" anchor="t" anchorCtr="0" compatLnSpc="1">
                <a:prstTxWarp prst="textNoShape">
                  <a:avLst/>
                </a:prstTxWarp>
              </a:bodyPr>
              <a:lstStyle/>
              <a:p>
                <a:pPr defTabSz="913780">
                  <a:defRPr/>
                </a:pPr>
                <a:endParaRPr lang="en-US" sz="1766" kern="0" dirty="0">
                  <a:solidFill>
                    <a:srgbClr val="FFFFFF"/>
                  </a:solidFill>
                  <a:latin typeface="Segoe UI Light" charset="0"/>
                </a:endParaRPr>
              </a:p>
            </p:txBody>
          </p:sp>
          <p:sp>
            <p:nvSpPr>
              <p:cNvPr id="23" name="Freeform 11"/>
              <p:cNvSpPr>
                <a:spLocks/>
              </p:cNvSpPr>
              <p:nvPr/>
            </p:nvSpPr>
            <p:spPr bwMode="auto">
              <a:xfrm>
                <a:off x="7627262" y="2590436"/>
                <a:ext cx="230406" cy="178694"/>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592" tIns="44795" rIns="89592" bIns="44795" numCol="1" anchor="t" anchorCtr="0" compatLnSpc="1">
                <a:prstTxWarp prst="textNoShape">
                  <a:avLst/>
                </a:prstTxWarp>
              </a:bodyPr>
              <a:lstStyle/>
              <a:p>
                <a:pPr defTabSz="913780">
                  <a:defRPr/>
                </a:pPr>
                <a:endParaRPr lang="en-US" sz="1766" kern="0" dirty="0">
                  <a:solidFill>
                    <a:srgbClr val="FFFFFF"/>
                  </a:solidFill>
                  <a:latin typeface="Segoe UI Light" charset="0"/>
                </a:endParaRPr>
              </a:p>
            </p:txBody>
          </p:sp>
          <p:sp>
            <p:nvSpPr>
              <p:cNvPr id="24" name="Freeform 12"/>
              <p:cNvSpPr>
                <a:spLocks/>
              </p:cNvSpPr>
              <p:nvPr/>
            </p:nvSpPr>
            <p:spPr bwMode="auto">
              <a:xfrm>
                <a:off x="7351668" y="2609289"/>
                <a:ext cx="229832" cy="163604"/>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592" tIns="44795" rIns="89592" bIns="44795" numCol="1" anchor="t" anchorCtr="0" compatLnSpc="1">
                <a:prstTxWarp prst="textNoShape">
                  <a:avLst/>
                </a:prstTxWarp>
              </a:bodyPr>
              <a:lstStyle/>
              <a:p>
                <a:pPr defTabSz="913780">
                  <a:defRPr/>
                </a:pPr>
                <a:endParaRPr lang="en-US" sz="1766" kern="0" dirty="0">
                  <a:solidFill>
                    <a:srgbClr val="FFFFFF"/>
                  </a:solidFill>
                  <a:latin typeface="Segoe UI Light" charset="0"/>
                </a:endParaRPr>
              </a:p>
            </p:txBody>
          </p:sp>
        </p:grpSp>
        <p:sp>
          <p:nvSpPr>
            <p:cNvPr id="25" name="Cross 24"/>
            <p:cNvSpPr/>
            <p:nvPr/>
          </p:nvSpPr>
          <p:spPr bwMode="auto">
            <a:xfrm>
              <a:off x="8216265" y="2580919"/>
              <a:ext cx="401618" cy="401618"/>
            </a:xfrm>
            <a:prstGeom prst="plus">
              <a:avLst>
                <a:gd name="adj" fmla="val 36795"/>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6" name="Equals 25"/>
            <p:cNvSpPr/>
            <p:nvPr/>
          </p:nvSpPr>
          <p:spPr bwMode="auto">
            <a:xfrm>
              <a:off x="10015971" y="2577294"/>
              <a:ext cx="587302" cy="409501"/>
            </a:xfrm>
            <a:prstGeom prst="mathEqual">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dirty="0">
                <a:gradFill>
                  <a:gsLst>
                    <a:gs pos="5439">
                      <a:srgbClr val="F8F8F8"/>
                    </a:gs>
                    <a:gs pos="10000">
                      <a:srgbClr val="F8F8F8"/>
                    </a:gs>
                  </a:gsLst>
                  <a:lin ang="5400000" scaled="0"/>
                </a:gradFill>
              </a:endParaRPr>
            </a:p>
          </p:txBody>
        </p:sp>
        <p:pic>
          <p:nvPicPr>
            <p:cNvPr id="27" name="Picture 26"/>
            <p:cNvPicPr>
              <a:picLocks noChangeAspect="1"/>
            </p:cNvPicPr>
            <p:nvPr/>
          </p:nvPicPr>
          <p:blipFill>
            <a:blip r:embed="rId4"/>
            <a:stretch>
              <a:fillRect/>
            </a:stretch>
          </p:blipFill>
          <p:spPr>
            <a:xfrm>
              <a:off x="10750107" y="2399688"/>
              <a:ext cx="778969" cy="778968"/>
            </a:xfrm>
            <a:prstGeom prst="rect">
              <a:avLst/>
            </a:prstGeom>
          </p:spPr>
        </p:pic>
      </p:grpSp>
      <p:sp>
        <p:nvSpPr>
          <p:cNvPr id="29" name="Text Placeholder 4"/>
          <p:cNvSpPr txBox="1">
            <a:spLocks/>
          </p:cNvSpPr>
          <p:nvPr/>
        </p:nvSpPr>
        <p:spPr>
          <a:xfrm>
            <a:off x="296132" y="1475923"/>
            <a:ext cx="6573591" cy="47319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tx2"/>
                </a:solidFill>
                <a:latin typeface="+mn-lt"/>
              </a:rPr>
              <a:t>ASE is a deployment of the Azure App Service into a subnet of a customer’s Azure Virtual Network</a:t>
            </a:r>
            <a:br>
              <a:rPr lang="en-US" sz="1800" dirty="0">
                <a:solidFill>
                  <a:schemeClr val="tx1"/>
                </a:solidFill>
                <a:latin typeface="+mn-lt"/>
              </a:rPr>
            </a:br>
            <a:endParaRPr lang="en-US" sz="1800" dirty="0">
              <a:solidFill>
                <a:schemeClr val="tx1"/>
              </a:solidFill>
              <a:latin typeface="+mn-lt"/>
            </a:endParaRPr>
          </a:p>
          <a:p>
            <a:pPr marL="0" indent="0">
              <a:buNone/>
            </a:pPr>
            <a:r>
              <a:rPr lang="en-US" sz="3200" dirty="0">
                <a:solidFill>
                  <a:schemeClr val="tx1"/>
                </a:solidFill>
                <a:latin typeface="+mn-lt"/>
              </a:rPr>
              <a:t>ASE provides: </a:t>
            </a:r>
          </a:p>
          <a:p>
            <a:pPr lvl="1">
              <a:buFont typeface="Wingdings" panose="05000000000000000000" pitchFamily="2" charset="2"/>
              <a:buChar char="§"/>
            </a:pPr>
            <a:r>
              <a:rPr lang="en-US" sz="2000" dirty="0">
                <a:solidFill>
                  <a:schemeClr val="tx1"/>
                </a:solidFill>
                <a:latin typeface="+mn-lt"/>
              </a:rPr>
              <a:t>Network isolation for apps</a:t>
            </a:r>
          </a:p>
          <a:p>
            <a:pPr lvl="1">
              <a:buFont typeface="Wingdings" panose="05000000000000000000" pitchFamily="2" charset="2"/>
              <a:buChar char="§"/>
            </a:pPr>
            <a:r>
              <a:rPr lang="en-US" sz="2000" dirty="0">
                <a:solidFill>
                  <a:schemeClr val="tx1"/>
                </a:solidFill>
                <a:latin typeface="+mn-lt"/>
              </a:rPr>
              <a:t>Larger scale than multi-tenant</a:t>
            </a:r>
          </a:p>
          <a:p>
            <a:pPr lvl="1">
              <a:buFont typeface="Wingdings" panose="05000000000000000000" pitchFamily="2" charset="2"/>
              <a:buChar char="§"/>
            </a:pPr>
            <a:r>
              <a:rPr lang="en-US" sz="2000" dirty="0">
                <a:solidFill>
                  <a:schemeClr val="tx1"/>
                </a:solidFill>
                <a:latin typeface="+mn-lt"/>
              </a:rPr>
              <a:t>More powerful hosts</a:t>
            </a:r>
          </a:p>
          <a:p>
            <a:pPr lvl="1">
              <a:buFont typeface="Wingdings" panose="05000000000000000000" pitchFamily="2" charset="2"/>
              <a:buChar char="§"/>
            </a:pPr>
            <a:r>
              <a:rPr lang="en-US" sz="2000" dirty="0">
                <a:solidFill>
                  <a:schemeClr val="tx1"/>
                </a:solidFill>
                <a:latin typeface="+mn-lt"/>
              </a:rPr>
              <a:t>Ability to work with all VPN types</a:t>
            </a:r>
          </a:p>
        </p:txBody>
      </p:sp>
    </p:spTree>
    <p:custDataLst>
      <p:tags r:id="rId1"/>
    </p:custDataLst>
    <p:extLst>
      <p:ext uri="{BB962C8B-B14F-4D97-AF65-F5344CB8AC3E}">
        <p14:creationId xmlns:p14="http://schemas.microsoft.com/office/powerpoint/2010/main" val="83106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FCEF55-5299-453D-A38F-5FF37A9B95C4}"/>
              </a:ext>
            </a:extLst>
          </p:cNvPr>
          <p:cNvSpPr>
            <a:spLocks noGrp="1"/>
          </p:cNvSpPr>
          <p:nvPr>
            <p:ph type="subTitle" idx="27"/>
          </p:nvPr>
        </p:nvSpPr>
        <p:spPr/>
        <p:txBody>
          <a:bodyPr/>
          <a:lstStyle/>
          <a:p>
            <a:endParaRPr lang="fr-BE"/>
          </a:p>
        </p:txBody>
      </p:sp>
      <p:sp>
        <p:nvSpPr>
          <p:cNvPr id="3" name="Content Placeholder 2">
            <a:extLst>
              <a:ext uri="{FF2B5EF4-FFF2-40B4-BE49-F238E27FC236}">
                <a16:creationId xmlns:a16="http://schemas.microsoft.com/office/drawing/2014/main" id="{84966833-B0A2-4801-B613-A2C7C00DE7CC}"/>
              </a:ext>
            </a:extLst>
          </p:cNvPr>
          <p:cNvSpPr>
            <a:spLocks noGrp="1"/>
          </p:cNvSpPr>
          <p:nvPr>
            <p:ph idx="32"/>
          </p:nvPr>
        </p:nvSpPr>
        <p:spPr/>
        <p:txBody>
          <a:bodyPr/>
          <a:lstStyle/>
          <a:p>
            <a:endParaRPr lang="fr-BE"/>
          </a:p>
        </p:txBody>
      </p:sp>
      <p:sp>
        <p:nvSpPr>
          <p:cNvPr id="4" name="Title 3"/>
          <p:cNvSpPr>
            <a:spLocks noGrp="1"/>
          </p:cNvSpPr>
          <p:nvPr>
            <p:ph type="title"/>
          </p:nvPr>
        </p:nvSpPr>
        <p:spPr/>
        <p:txBody>
          <a:bodyPr>
            <a:normAutofit fontScale="90000"/>
          </a:bodyPr>
          <a:lstStyle/>
          <a:p>
            <a:r>
              <a:rPr lang="en-US" sz="4704" dirty="0">
                <a:solidFill>
                  <a:schemeClr val="tx1"/>
                </a:solidFill>
              </a:rPr>
              <a:t>Azure App Service Environment services</a:t>
            </a:r>
            <a:br>
              <a:rPr lang="en-US" sz="4704" dirty="0">
                <a:solidFill>
                  <a:schemeClr val="tx1"/>
                </a:solidFill>
              </a:rPr>
            </a:br>
            <a:br>
              <a:rPr lang="en-US" sz="4704" dirty="0">
                <a:solidFill>
                  <a:schemeClr val="tx1"/>
                </a:solidFill>
              </a:rPr>
            </a:br>
            <a:endParaRPr lang="en-US" sz="4704" dirty="0">
              <a:solidFill>
                <a:schemeClr val="tx1"/>
              </a:solidFill>
            </a:endParaRPr>
          </a:p>
        </p:txBody>
      </p:sp>
      <p:sp>
        <p:nvSpPr>
          <p:cNvPr id="6" name="Rectangle 5"/>
          <p:cNvSpPr/>
          <p:nvPr/>
        </p:nvSpPr>
        <p:spPr bwMode="auto">
          <a:xfrm>
            <a:off x="5088296" y="2445249"/>
            <a:ext cx="3379043" cy="1586447"/>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558" tIns="143407" rIns="179259" bIns="143407" numCol="1" rtlCol="0" anchor="t" anchorCtr="0" compatLnSpc="1">
            <a:prstTxWarp prst="textNoShape">
              <a:avLst/>
            </a:prstTxWarp>
          </a:bodyPr>
          <a:lstStyle/>
          <a:p>
            <a:pPr defTabSz="913927" fontAlgn="base">
              <a:spcBef>
                <a:spcPct val="0"/>
              </a:spcBef>
              <a:spcAft>
                <a:spcPct val="0"/>
              </a:spcAft>
              <a:defRPr/>
            </a:pPr>
            <a:r>
              <a:rPr lang="en-US" sz="1961" kern="0" dirty="0">
                <a:gradFill>
                  <a:gsLst>
                    <a:gs pos="0">
                      <a:srgbClr val="FFFFFF"/>
                    </a:gs>
                    <a:gs pos="100000">
                      <a:srgbClr val="FFFFFF"/>
                    </a:gs>
                  </a:gsLst>
                  <a:lin ang="5400000" scaled="0"/>
                </a:gradFill>
              </a:rPr>
              <a:t>Web apps</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endParaRPr>
          </a:p>
          <a:p>
            <a:pPr defTabSz="913927" fontAlgn="base">
              <a:spcBef>
                <a:spcPct val="0"/>
              </a:spcBef>
              <a:spcAft>
                <a:spcPct val="0"/>
              </a:spcAft>
              <a:defRPr/>
            </a:pPr>
            <a:r>
              <a:rPr lang="en-US" sz="1567" kern="0" dirty="0">
                <a:gradFill>
                  <a:gsLst>
                    <a:gs pos="0">
                      <a:srgbClr val="FFFFFF"/>
                    </a:gs>
                    <a:gs pos="100000">
                      <a:srgbClr val="FFFFFF"/>
                    </a:gs>
                  </a:gsLst>
                  <a:lin ang="5400000" scaled="0"/>
                </a:gradFill>
              </a:rPr>
              <a:t>Web apps that scale  with your business</a:t>
            </a:r>
          </a:p>
          <a:p>
            <a:pPr defTabSz="913927" fontAlgn="base">
              <a:spcBef>
                <a:spcPct val="0"/>
              </a:spcBef>
              <a:spcAft>
                <a:spcPct val="0"/>
              </a:spcAft>
              <a:defRPr/>
            </a:pPr>
            <a:endParaRPr lang="en-US" sz="1567" kern="0" dirty="0">
              <a:gradFill>
                <a:gsLst>
                  <a:gs pos="0">
                    <a:srgbClr val="FFFFFF"/>
                  </a:gs>
                  <a:gs pos="100000">
                    <a:srgbClr val="FFFFFF"/>
                  </a:gs>
                </a:gsLst>
                <a:lin ang="5400000" scaled="0"/>
              </a:gradFill>
            </a:endParaRPr>
          </a:p>
        </p:txBody>
      </p:sp>
      <p:sp>
        <p:nvSpPr>
          <p:cNvPr id="36" name="Rectangle 35"/>
          <p:cNvSpPr/>
          <p:nvPr/>
        </p:nvSpPr>
        <p:spPr bwMode="auto">
          <a:xfrm>
            <a:off x="8516321" y="2445249"/>
            <a:ext cx="2943467" cy="1586447"/>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558" tIns="143407" rIns="179259" bIns="143407" numCol="1" rtlCol="0" anchor="t" anchorCtr="0" compatLnSpc="1">
            <a:prstTxWarp prst="textNoShape">
              <a:avLst/>
            </a:prstTxWarp>
          </a:bodyPr>
          <a:lstStyle/>
          <a:p>
            <a:pPr defTabSz="913927" fontAlgn="base">
              <a:spcBef>
                <a:spcPct val="0"/>
              </a:spcBef>
              <a:spcAft>
                <a:spcPct val="0"/>
              </a:spcAft>
              <a:defRPr/>
            </a:pPr>
            <a:r>
              <a:rPr lang="en-US" sz="1961" kern="0" dirty="0">
                <a:gradFill>
                  <a:gsLst>
                    <a:gs pos="0">
                      <a:srgbClr val="FFFFFF"/>
                    </a:gs>
                    <a:gs pos="100000">
                      <a:srgbClr val="FFFFFF"/>
                    </a:gs>
                  </a:gsLst>
                  <a:lin ang="5400000" scaled="0"/>
                </a:gradFill>
              </a:rPr>
              <a:t>Mobile apps</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endParaRPr>
          </a:p>
          <a:p>
            <a:pPr defTabSz="913927" fontAlgn="base">
              <a:spcBef>
                <a:spcPct val="0"/>
              </a:spcBef>
              <a:spcAft>
                <a:spcPct val="0"/>
              </a:spcAft>
              <a:defRPr/>
            </a:pPr>
            <a:r>
              <a:rPr lang="en-US" sz="1567" kern="0" dirty="0">
                <a:gradFill>
                  <a:gsLst>
                    <a:gs pos="0">
                      <a:srgbClr val="FFFFFF"/>
                    </a:gs>
                    <a:gs pos="100000">
                      <a:srgbClr val="FFFFFF"/>
                    </a:gs>
                  </a:gsLst>
                  <a:lin ang="5400000" scaled="0"/>
                </a:gradFill>
              </a:rPr>
              <a:t>Build mobile apps </a:t>
            </a:r>
            <a:br>
              <a:rPr lang="en-US" sz="1567" kern="0" dirty="0">
                <a:gradFill>
                  <a:gsLst>
                    <a:gs pos="0">
                      <a:srgbClr val="FFFFFF"/>
                    </a:gs>
                    <a:gs pos="100000">
                      <a:srgbClr val="FFFFFF"/>
                    </a:gs>
                  </a:gsLst>
                  <a:lin ang="5400000" scaled="0"/>
                </a:gradFill>
              </a:rPr>
            </a:br>
            <a:r>
              <a:rPr lang="en-US" sz="1567" kern="0" dirty="0">
                <a:gradFill>
                  <a:gsLst>
                    <a:gs pos="0">
                      <a:srgbClr val="FFFFFF"/>
                    </a:gs>
                    <a:gs pos="100000">
                      <a:srgbClr val="FFFFFF"/>
                    </a:gs>
                  </a:gsLst>
                  <a:lin ang="5400000" scaled="0"/>
                </a:gradFill>
              </a:rPr>
              <a:t>for any device  </a:t>
            </a:r>
          </a:p>
        </p:txBody>
      </p:sp>
      <p:sp>
        <p:nvSpPr>
          <p:cNvPr id="51" name="Rectangle 50"/>
          <p:cNvSpPr/>
          <p:nvPr/>
        </p:nvSpPr>
        <p:spPr bwMode="auto">
          <a:xfrm>
            <a:off x="8516321" y="4069264"/>
            <a:ext cx="2943467" cy="1631262"/>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558" tIns="143407" rIns="179259" bIns="143407" numCol="1" rtlCol="0" anchor="t" anchorCtr="0" compatLnSpc="1">
            <a:prstTxWarp prst="textNoShape">
              <a:avLst/>
            </a:prstTxWarp>
          </a:bodyPr>
          <a:lstStyle/>
          <a:p>
            <a:pPr defTabSz="913927" fontAlgn="base">
              <a:spcBef>
                <a:spcPct val="0"/>
              </a:spcBef>
              <a:spcAft>
                <a:spcPct val="0"/>
              </a:spcAft>
              <a:defRPr/>
            </a:pPr>
            <a:r>
              <a:rPr lang="en-US" sz="1961" kern="0" dirty="0">
                <a:gradFill>
                  <a:gsLst>
                    <a:gs pos="0">
                      <a:srgbClr val="FFFFFF"/>
                    </a:gs>
                    <a:gs pos="100000">
                      <a:srgbClr val="FFFFFF"/>
                    </a:gs>
                  </a:gsLst>
                  <a:lin ang="5400000" scaled="0"/>
                </a:gradFill>
              </a:rPr>
              <a:t>API apps</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endParaRPr>
          </a:p>
          <a:p>
            <a:pPr defTabSz="913927" fontAlgn="base">
              <a:spcBef>
                <a:spcPct val="0"/>
              </a:spcBef>
              <a:spcAft>
                <a:spcPct val="0"/>
              </a:spcAft>
              <a:defRPr/>
            </a:pPr>
            <a:r>
              <a:rPr lang="en-US" sz="1567" kern="0" dirty="0">
                <a:gradFill>
                  <a:gsLst>
                    <a:gs pos="0">
                      <a:srgbClr val="FFFFFF"/>
                    </a:gs>
                    <a:gs pos="100000">
                      <a:srgbClr val="FFFFFF"/>
                    </a:gs>
                  </a:gsLst>
                  <a:lin ang="5400000" scaled="0"/>
                </a:gradFill>
              </a:rPr>
              <a:t>Easily build and consume APIs in </a:t>
            </a:r>
            <a:br>
              <a:rPr lang="en-US" sz="1567" kern="0" dirty="0">
                <a:gradFill>
                  <a:gsLst>
                    <a:gs pos="0">
                      <a:srgbClr val="FFFFFF"/>
                    </a:gs>
                    <a:gs pos="100000">
                      <a:srgbClr val="FFFFFF"/>
                    </a:gs>
                  </a:gsLst>
                  <a:lin ang="5400000" scaled="0"/>
                </a:gradFill>
              </a:rPr>
            </a:br>
            <a:r>
              <a:rPr lang="en-US" sz="1567" kern="0" dirty="0">
                <a:gradFill>
                  <a:gsLst>
                    <a:gs pos="0">
                      <a:srgbClr val="FFFFFF"/>
                    </a:gs>
                    <a:gs pos="100000">
                      <a:srgbClr val="FFFFFF"/>
                    </a:gs>
                  </a:gsLst>
                  <a:lin ang="5400000" scaled="0"/>
                </a:gradFill>
              </a:rPr>
              <a:t>the cloud</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grpSp>
        <p:nvGrpSpPr>
          <p:cNvPr id="41" name="Group 40"/>
          <p:cNvGrpSpPr/>
          <p:nvPr/>
        </p:nvGrpSpPr>
        <p:grpSpPr>
          <a:xfrm>
            <a:off x="4348488" y="3946313"/>
            <a:ext cx="453354" cy="266988"/>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pic>
        <p:nvPicPr>
          <p:cNvPr id="58" name="Picture 57"/>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5251106" y="2556047"/>
            <a:ext cx="709741" cy="693195"/>
          </a:xfrm>
          <a:prstGeom prst="rect">
            <a:avLst/>
          </a:prstGeom>
        </p:spPr>
      </p:pic>
      <p:pic>
        <p:nvPicPr>
          <p:cNvPr id="62" name="Picture 61"/>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8722972" y="2580833"/>
            <a:ext cx="545070" cy="782665"/>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660846" y="4170715"/>
            <a:ext cx="669324" cy="632329"/>
          </a:xfrm>
          <a:prstGeom prst="flowChartOffpageConnector">
            <a:avLst/>
          </a:prstGeom>
          <a:noFill/>
        </p:spPr>
      </p:pic>
      <p:sp>
        <p:nvSpPr>
          <p:cNvPr id="28" name="Rectangle 27"/>
          <p:cNvSpPr/>
          <p:nvPr/>
        </p:nvSpPr>
        <p:spPr bwMode="auto">
          <a:xfrm>
            <a:off x="5088296" y="4069264"/>
            <a:ext cx="3379043" cy="1631262"/>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558" tIns="143407" rIns="179259" bIns="143407" numCol="1" rtlCol="0" anchor="t" anchorCtr="0" compatLnSpc="1">
            <a:prstTxWarp prst="textNoShape">
              <a:avLst/>
            </a:prstTxWarp>
          </a:bodyPr>
          <a:lstStyle/>
          <a:p>
            <a:pPr defTabSz="913927" fontAlgn="base">
              <a:spcBef>
                <a:spcPct val="0"/>
              </a:spcBef>
              <a:spcAft>
                <a:spcPct val="0"/>
              </a:spcAft>
              <a:defRPr/>
            </a:pPr>
            <a:r>
              <a:rPr lang="en-US" sz="1961" kern="0" dirty="0">
                <a:gradFill>
                  <a:gsLst>
                    <a:gs pos="0">
                      <a:srgbClr val="FFFFFF"/>
                    </a:gs>
                    <a:gs pos="100000">
                      <a:srgbClr val="FFFFFF"/>
                    </a:gs>
                  </a:gsLst>
                  <a:lin ang="5400000" scaled="0"/>
                </a:gradFill>
              </a:rPr>
              <a:t>Functions</a:t>
            </a:r>
          </a:p>
          <a:p>
            <a:pPr defTabSz="913927" fontAlgn="base">
              <a:spcBef>
                <a:spcPct val="0"/>
              </a:spcBef>
              <a:spcAft>
                <a:spcPct val="0"/>
              </a:spcAft>
              <a:defRPr/>
            </a:pPr>
            <a:endParaRPr lang="en-US" sz="1961" kern="0" dirty="0">
              <a:gradFill>
                <a:gsLst>
                  <a:gs pos="0">
                    <a:srgbClr val="FFFFFF"/>
                  </a:gs>
                  <a:gs pos="100000">
                    <a:srgbClr val="FFFFFF"/>
                  </a:gs>
                </a:gsLst>
                <a:lin ang="5400000" scaled="0"/>
              </a:gradFill>
            </a:endParaRPr>
          </a:p>
          <a:p>
            <a:pPr defTabSz="913927" fontAlgn="base">
              <a:spcBef>
                <a:spcPct val="0"/>
              </a:spcBef>
              <a:spcAft>
                <a:spcPct val="0"/>
              </a:spcAft>
              <a:defRPr/>
            </a:pPr>
            <a:r>
              <a:rPr lang="en-US" sz="1567" kern="0" dirty="0" err="1">
                <a:gradFill>
                  <a:gsLst>
                    <a:gs pos="0">
                      <a:srgbClr val="FFFFFF"/>
                    </a:gs>
                    <a:gs pos="100000">
                      <a:srgbClr val="FFFFFF"/>
                    </a:gs>
                  </a:gsLst>
                  <a:lin ang="5400000" scaled="0"/>
                </a:gradFill>
              </a:rPr>
              <a:t>Serverless</a:t>
            </a:r>
            <a:r>
              <a:rPr lang="en-US" sz="1567" kern="0" dirty="0">
                <a:gradFill>
                  <a:gsLst>
                    <a:gs pos="0">
                      <a:srgbClr val="FFFFFF"/>
                    </a:gs>
                    <a:gs pos="100000">
                      <a:srgbClr val="FFFFFF"/>
                    </a:gs>
                  </a:gsLst>
                  <a:lin ang="5400000" scaled="0"/>
                </a:gradFill>
              </a:rPr>
              <a:t> event based development accelerator</a:t>
            </a:r>
          </a:p>
        </p:txBody>
      </p:sp>
      <p:pic>
        <p:nvPicPr>
          <p:cNvPr id="5" name="Picture 4"/>
          <p:cNvPicPr>
            <a:picLocks noChangeAspect="1"/>
          </p:cNvPicPr>
          <p:nvPr/>
        </p:nvPicPr>
        <p:blipFill>
          <a:blip r:embed="rId8"/>
          <a:stretch>
            <a:fillRect/>
          </a:stretch>
        </p:blipFill>
        <p:spPr>
          <a:xfrm>
            <a:off x="5239462" y="4362776"/>
            <a:ext cx="726054" cy="599784"/>
          </a:xfrm>
          <a:prstGeom prst="rect">
            <a:avLst/>
          </a:prstGeom>
        </p:spPr>
      </p:pic>
      <p:pic>
        <p:nvPicPr>
          <p:cNvPr id="27" name="Picture 26"/>
          <p:cNvPicPr>
            <a:picLocks noChangeAspect="1"/>
          </p:cNvPicPr>
          <p:nvPr/>
        </p:nvPicPr>
        <p:blipFill>
          <a:blip r:embed="rId9"/>
          <a:stretch>
            <a:fillRect/>
          </a:stretch>
        </p:blipFill>
        <p:spPr>
          <a:xfrm>
            <a:off x="708866" y="2443069"/>
            <a:ext cx="3257462" cy="3257458"/>
          </a:xfrm>
          <a:prstGeom prst="rect">
            <a:avLst/>
          </a:prstGeom>
        </p:spPr>
      </p:pic>
    </p:spTree>
    <p:custDataLst>
      <p:tags r:id="rId1"/>
    </p:custDataLst>
    <p:extLst>
      <p:ext uri="{BB962C8B-B14F-4D97-AF65-F5344CB8AC3E}">
        <p14:creationId xmlns:p14="http://schemas.microsoft.com/office/powerpoint/2010/main" val="303762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F0984AC-5FFD-47BF-A391-D7679DABA052}"/>
              </a:ext>
            </a:extLst>
          </p:cNvPr>
          <p:cNvSpPr>
            <a:spLocks noGrp="1"/>
          </p:cNvSpPr>
          <p:nvPr>
            <p:ph idx="33"/>
          </p:nvPr>
        </p:nvSpPr>
        <p:spPr>
          <a:xfrm>
            <a:off x="6468590" y="4262994"/>
            <a:ext cx="5622897" cy="2250002"/>
          </a:xfrm>
          <a:ln>
            <a:solidFill>
              <a:schemeClr val="tx1"/>
            </a:solidFill>
          </a:ln>
        </p:spPr>
        <p:txBody>
          <a:bodyPr/>
          <a:lstStyle/>
          <a:p>
            <a:pPr algn="r"/>
            <a:r>
              <a:rPr lang="fr-BE" sz="2000" dirty="0">
                <a:hlinkClick r:id="rId2"/>
              </a:rPr>
              <a:t>peter@pdtit.be</a:t>
            </a:r>
            <a:endParaRPr lang="fr-BE" sz="2000" dirty="0"/>
          </a:p>
          <a:p>
            <a:pPr algn="r"/>
            <a:r>
              <a:rPr lang="fr-BE" sz="2000" dirty="0"/>
              <a:t>@</a:t>
            </a:r>
            <a:r>
              <a:rPr lang="fr-BE" sz="2000" dirty="0" err="1"/>
              <a:t>pdtit</a:t>
            </a:r>
            <a:r>
              <a:rPr lang="fr-BE" sz="2000" dirty="0"/>
              <a:t>	@007FFFLearning</a:t>
            </a:r>
          </a:p>
          <a:p>
            <a:pPr algn="r"/>
            <a:r>
              <a:rPr lang="fr-BE" sz="2000" dirty="0">
                <a:hlinkClick r:id="rId3"/>
              </a:rPr>
              <a:t>http://www.facebook.com/pdtit</a:t>
            </a:r>
            <a:endParaRPr lang="fr-BE" sz="2000" dirty="0"/>
          </a:p>
          <a:p>
            <a:pPr algn="r"/>
            <a:r>
              <a:rPr lang="fr-BE" sz="2000" dirty="0">
                <a:hlinkClick r:id="rId4"/>
              </a:rPr>
              <a:t>http://www.linkedin.com/in/pdtit</a:t>
            </a:r>
            <a:r>
              <a:rPr lang="fr-BE" sz="2000" dirty="0"/>
              <a:t> </a:t>
            </a:r>
          </a:p>
        </p:txBody>
      </p:sp>
      <p:sp>
        <p:nvSpPr>
          <p:cNvPr id="6" name="Title 5">
            <a:extLst>
              <a:ext uri="{FF2B5EF4-FFF2-40B4-BE49-F238E27FC236}">
                <a16:creationId xmlns:a16="http://schemas.microsoft.com/office/drawing/2014/main" id="{0E5B2340-4EA3-47E3-A78C-E8367BCAAD52}"/>
              </a:ext>
            </a:extLst>
          </p:cNvPr>
          <p:cNvSpPr>
            <a:spLocks noGrp="1"/>
          </p:cNvSpPr>
          <p:nvPr>
            <p:ph type="title"/>
          </p:nvPr>
        </p:nvSpPr>
        <p:spPr/>
        <p:txBody>
          <a:bodyPr>
            <a:noAutofit/>
          </a:bodyPr>
          <a:lstStyle/>
          <a:p>
            <a:r>
              <a:rPr lang="fr-BE" sz="2750" dirty="0"/>
              <a:t>About Me…</a:t>
            </a:r>
          </a:p>
        </p:txBody>
      </p:sp>
      <p:pic>
        <p:nvPicPr>
          <p:cNvPr id="3" name="Picture Placeholder 2" descr="A person wearing glasses and looking at the camera&#10;&#10;Description generated with very high confidence">
            <a:extLst>
              <a:ext uri="{FF2B5EF4-FFF2-40B4-BE49-F238E27FC236}">
                <a16:creationId xmlns:a16="http://schemas.microsoft.com/office/drawing/2014/main" id="{34ACBE10-1167-41A2-9607-B9650CBED465}"/>
              </a:ext>
            </a:extLst>
          </p:cNvPr>
          <p:cNvPicPr>
            <a:picLocks noGrp="1" noChangeAspect="1"/>
          </p:cNvPicPr>
          <p:nvPr>
            <p:ph type="pic" sz="quarter" idx="31"/>
          </p:nvPr>
        </p:nvPicPr>
        <p:blipFill>
          <a:blip r:embed="rId5">
            <a:extLst>
              <a:ext uri="{28A0092B-C50C-407E-A947-70E740481C1C}">
                <a14:useLocalDpi xmlns:a14="http://schemas.microsoft.com/office/drawing/2010/main" val="0"/>
              </a:ext>
            </a:extLst>
          </a:blip>
          <a:srcRect l="16553" r="16553"/>
          <a:stretch>
            <a:fillRect/>
          </a:stretch>
        </p:blipFill>
        <p:spPr>
          <a:xfrm>
            <a:off x="9646310" y="314848"/>
            <a:ext cx="2280159" cy="2280159"/>
          </a:xfrm>
        </p:spPr>
      </p:pic>
      <p:sp>
        <p:nvSpPr>
          <p:cNvPr id="7" name="Content Placeholder 6">
            <a:extLst>
              <a:ext uri="{FF2B5EF4-FFF2-40B4-BE49-F238E27FC236}">
                <a16:creationId xmlns:a16="http://schemas.microsoft.com/office/drawing/2014/main" id="{CE4381E6-2D1E-4297-B3D2-A4F1A8488ADC}"/>
              </a:ext>
            </a:extLst>
          </p:cNvPr>
          <p:cNvSpPr>
            <a:spLocks noGrp="1"/>
          </p:cNvSpPr>
          <p:nvPr>
            <p:ph idx="1"/>
          </p:nvPr>
        </p:nvSpPr>
        <p:spPr>
          <a:xfrm>
            <a:off x="457200" y="1551348"/>
            <a:ext cx="6442874" cy="4914900"/>
          </a:xfrm>
        </p:spPr>
        <p:txBody>
          <a:bodyPr/>
          <a:lstStyle/>
          <a:p>
            <a:r>
              <a:rPr lang="fr-BE" dirty="0">
                <a:solidFill>
                  <a:schemeClr val="tx2"/>
                </a:solidFill>
              </a:rPr>
              <a:t>Peter De Tender – MCT, Azure MVP</a:t>
            </a:r>
          </a:p>
          <a:p>
            <a:pPr marL="285750" indent="-285750">
              <a:buBlip>
                <a:blip r:embed="rId6">
                  <a:extLst>
                    <a:ext uri="{837473B0-CC2E-450A-ABE3-18F120FF3D39}">
                      <a1611:picAttrSrcUrl xmlns:a1611="http://schemas.microsoft.com/office/drawing/2016/11/main" r:id="rId7"/>
                    </a:ext>
                  </a:extLst>
                </a:blip>
              </a:buBlip>
            </a:pPr>
            <a:r>
              <a:rPr lang="fr-BE" sz="1800" dirty="0"/>
              <a:t>  CEO and Lead </a:t>
            </a:r>
            <a:r>
              <a:rPr lang="fr-BE" sz="1800" dirty="0" err="1"/>
              <a:t>Technical</a:t>
            </a:r>
            <a:r>
              <a:rPr lang="fr-BE" sz="1800" dirty="0"/>
              <a:t> Trainer of </a:t>
            </a:r>
            <a:r>
              <a:rPr lang="fr-BE" sz="1800" dirty="0">
                <a:solidFill>
                  <a:schemeClr val="tx2"/>
                </a:solidFill>
              </a:rPr>
              <a:t>007FFFLearning.com</a:t>
            </a:r>
            <a:r>
              <a:rPr lang="fr-BE" sz="1800" dirty="0"/>
              <a:t>, +20 </a:t>
            </a:r>
            <a:r>
              <a:rPr lang="fr-BE" sz="1800" dirty="0" err="1"/>
              <a:t>years</a:t>
            </a:r>
            <a:r>
              <a:rPr lang="fr-BE" sz="1800" dirty="0"/>
              <a:t> IT </a:t>
            </a:r>
            <a:r>
              <a:rPr lang="fr-BE" sz="1800" dirty="0" err="1"/>
              <a:t>experience</a:t>
            </a:r>
            <a:r>
              <a:rPr lang="fr-BE" sz="1800" dirty="0"/>
              <a:t>, </a:t>
            </a:r>
            <a:r>
              <a:rPr lang="fr-BE" sz="1800" dirty="0" err="1"/>
              <a:t>mainly</a:t>
            </a:r>
            <a:r>
              <a:rPr lang="fr-BE" sz="1800" dirty="0"/>
              <a:t> datacenters and Microsoft Infrastructure background</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Full-time in Azure </a:t>
            </a:r>
            <a:r>
              <a:rPr lang="fr-BE" sz="1800" dirty="0" err="1"/>
              <a:t>since</a:t>
            </a:r>
            <a:r>
              <a:rPr lang="fr-BE" sz="1800" dirty="0"/>
              <a:t> 2013 (Readiness &amp; Architect)</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Azure Advisor, Azure </a:t>
            </a:r>
            <a:r>
              <a:rPr lang="fr-BE" sz="1800" dirty="0" err="1"/>
              <a:t>Certified</a:t>
            </a:r>
            <a:r>
              <a:rPr lang="fr-BE" sz="1800" dirty="0"/>
              <a:t> Architect </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a:t>
            </a:r>
            <a:r>
              <a:rPr lang="fr-BE" sz="1800" dirty="0" err="1"/>
              <a:t>Technical</a:t>
            </a:r>
            <a:r>
              <a:rPr lang="fr-BE" sz="1800" dirty="0"/>
              <a:t> Writer, Book </a:t>
            </a:r>
            <a:r>
              <a:rPr lang="fr-BE" sz="1800" dirty="0" err="1"/>
              <a:t>author</a:t>
            </a:r>
            <a:r>
              <a:rPr lang="fr-BE" sz="1800" dirty="0"/>
              <a:t>, </a:t>
            </a:r>
            <a:r>
              <a:rPr lang="fr-BE" sz="1800" dirty="0" err="1"/>
              <a:t>Courseware</a:t>
            </a:r>
            <a:r>
              <a:rPr lang="fr-BE" sz="1800" dirty="0"/>
              <a:t> Creator</a:t>
            </a:r>
          </a:p>
          <a:p>
            <a:endParaRPr lang="fr-BE" sz="1800" dirty="0"/>
          </a:p>
          <a:p>
            <a:pPr marL="285750" indent="-285750">
              <a:buBlip>
                <a:blip r:embed="rId6">
                  <a:extLst>
                    <a:ext uri="{837473B0-CC2E-450A-ABE3-18F120FF3D39}">
                      <a1611:picAttrSrcUrl xmlns:a1611="http://schemas.microsoft.com/office/drawing/2016/11/main" r:id="rId7"/>
                    </a:ext>
                  </a:extLst>
                </a:blip>
              </a:buBlip>
            </a:pPr>
            <a:r>
              <a:rPr lang="fr-BE" sz="1800" dirty="0"/>
              <a:t>  Living in Belgium, but traveling </a:t>
            </a:r>
            <a:r>
              <a:rPr lang="fr-BE" sz="1800" dirty="0" err="1"/>
              <a:t>worldwide</a:t>
            </a:r>
            <a:r>
              <a:rPr lang="fr-BE" sz="1800" dirty="0"/>
              <a:t> </a:t>
            </a:r>
            <a:br>
              <a:rPr lang="fr-BE" sz="1800" dirty="0"/>
            </a:br>
            <a:r>
              <a:rPr lang="fr-BE" sz="1800" dirty="0"/>
              <a:t>90% of </a:t>
            </a:r>
            <a:r>
              <a:rPr lang="fr-BE" sz="1800" dirty="0" err="1"/>
              <a:t>my</a:t>
            </a:r>
            <a:r>
              <a:rPr lang="fr-BE" sz="1800" dirty="0"/>
              <a:t> time, </a:t>
            </a:r>
            <a:r>
              <a:rPr lang="fr-BE" sz="1800" dirty="0" err="1"/>
              <a:t>helping</a:t>
            </a:r>
            <a:r>
              <a:rPr lang="fr-BE" sz="1800" dirty="0"/>
              <a:t> </a:t>
            </a:r>
            <a:r>
              <a:rPr lang="fr-BE" sz="1800" dirty="0" err="1"/>
              <a:t>larger</a:t>
            </a:r>
            <a:r>
              <a:rPr lang="fr-BE" sz="1800" dirty="0"/>
              <a:t> Microsoft </a:t>
            </a:r>
            <a:r>
              <a:rPr lang="fr-BE" sz="1800" dirty="0" err="1"/>
              <a:t>Partners</a:t>
            </a:r>
            <a:r>
              <a:rPr lang="fr-BE" sz="1800" dirty="0"/>
              <a:t>,</a:t>
            </a:r>
            <a:br>
              <a:rPr lang="fr-BE" sz="1800" dirty="0"/>
            </a:br>
            <a:r>
              <a:rPr lang="fr-BE" sz="1800" dirty="0" err="1"/>
              <a:t>customers</a:t>
            </a:r>
            <a:r>
              <a:rPr lang="fr-BE" sz="1800" dirty="0"/>
              <a:t> and Microsoft </a:t>
            </a:r>
            <a:r>
              <a:rPr lang="fr-BE" sz="1800" dirty="0" err="1"/>
              <a:t>FTEs</a:t>
            </a:r>
            <a:r>
              <a:rPr lang="fr-BE" sz="1800" dirty="0"/>
              <a:t> in </a:t>
            </a:r>
            <a:r>
              <a:rPr lang="fr-BE" sz="1800" dirty="0" err="1"/>
              <a:t>learning</a:t>
            </a:r>
            <a:r>
              <a:rPr lang="fr-BE" sz="1800" dirty="0"/>
              <a:t> about and </a:t>
            </a:r>
            <a:r>
              <a:rPr lang="fr-BE" sz="1800" dirty="0" err="1"/>
              <a:t>using</a:t>
            </a:r>
            <a:r>
              <a:rPr lang="fr-BE" sz="1800" dirty="0"/>
              <a:t> Azure, by </a:t>
            </a:r>
            <a:r>
              <a:rPr lang="fr-BE" sz="1800" dirty="0" err="1"/>
              <a:t>providing</a:t>
            </a:r>
            <a:r>
              <a:rPr lang="fr-BE" sz="1800" dirty="0"/>
              <a:t> workshops </a:t>
            </a:r>
            <a:r>
              <a:rPr lang="fr-BE" sz="1800" dirty="0" err="1"/>
              <a:t>with</a:t>
            </a:r>
            <a:r>
              <a:rPr lang="fr-BE" sz="1800" dirty="0"/>
              <a:t> passion</a:t>
            </a:r>
          </a:p>
        </p:txBody>
      </p:sp>
    </p:spTree>
    <p:extLst>
      <p:ext uri="{BB962C8B-B14F-4D97-AF65-F5344CB8AC3E}">
        <p14:creationId xmlns:p14="http://schemas.microsoft.com/office/powerpoint/2010/main" val="37846481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subTitle" idx="27"/>
          </p:nvPr>
        </p:nvSpPr>
        <p:spPr>
          <a:xfrm>
            <a:off x="246610" y="975114"/>
            <a:ext cx="11277600" cy="2296911"/>
          </a:xfrm>
        </p:spPr>
        <p:txBody>
          <a:bodyPr/>
          <a:lstStyle/>
          <a:p>
            <a:r>
              <a:rPr lang="en-US" sz="1961" dirty="0"/>
              <a:t>In ASE you can scale to 100 ASP instances</a:t>
            </a:r>
          </a:p>
          <a:p>
            <a:r>
              <a:rPr lang="en-US" sz="1961" dirty="0"/>
              <a:t>That can be:</a:t>
            </a:r>
          </a:p>
          <a:p>
            <a:endParaRPr lang="en-US" sz="1961" dirty="0"/>
          </a:p>
          <a:p>
            <a:pPr marL="342900" indent="-342900">
              <a:buClr>
                <a:schemeClr val="tx1"/>
              </a:buClr>
              <a:buFont typeface="Wingdings" panose="05000000000000000000" pitchFamily="2" charset="2"/>
              <a:buChar char="§"/>
            </a:pPr>
            <a:r>
              <a:rPr lang="en-US" sz="1961" dirty="0">
                <a:solidFill>
                  <a:schemeClr val="tx2"/>
                </a:solidFill>
              </a:rPr>
              <a:t>1 ASP with 100 instances, </a:t>
            </a:r>
          </a:p>
          <a:p>
            <a:pPr marL="342900" indent="-342900">
              <a:buClr>
                <a:schemeClr val="tx1"/>
              </a:buClr>
              <a:buFont typeface="Wingdings" panose="05000000000000000000" pitchFamily="2" charset="2"/>
              <a:buChar char="§"/>
            </a:pPr>
            <a:r>
              <a:rPr lang="en-US" sz="1961" dirty="0">
                <a:solidFill>
                  <a:schemeClr val="tx2"/>
                </a:solidFill>
              </a:rPr>
              <a:t>100 ASPs with 1 instance each, </a:t>
            </a:r>
          </a:p>
          <a:p>
            <a:pPr marL="342900" indent="-342900">
              <a:buClr>
                <a:schemeClr val="tx1"/>
              </a:buClr>
              <a:buFont typeface="Wingdings" panose="05000000000000000000" pitchFamily="2" charset="2"/>
              <a:buChar char="§"/>
            </a:pPr>
            <a:r>
              <a:rPr lang="en-US" sz="1961" dirty="0">
                <a:solidFill>
                  <a:schemeClr val="tx2"/>
                </a:solidFill>
              </a:rPr>
              <a:t>or anything in between.</a:t>
            </a:r>
          </a:p>
          <a:p>
            <a:endParaRPr lang="en-US" sz="1961" dirty="0"/>
          </a:p>
        </p:txBody>
      </p:sp>
      <p:sp>
        <p:nvSpPr>
          <p:cNvPr id="3" name="Title 2"/>
          <p:cNvSpPr>
            <a:spLocks noGrp="1"/>
          </p:cNvSpPr>
          <p:nvPr>
            <p:ph type="title"/>
          </p:nvPr>
        </p:nvSpPr>
        <p:spPr/>
        <p:txBody>
          <a:bodyPr/>
          <a:lstStyle/>
          <a:p>
            <a:r>
              <a:rPr lang="en-US" dirty="0"/>
              <a:t>Scaling out App Service plans (ASPs) in ASE</a:t>
            </a:r>
          </a:p>
        </p:txBody>
      </p:sp>
      <p:pic>
        <p:nvPicPr>
          <p:cNvPr id="4" name="Picture 3"/>
          <p:cNvPicPr>
            <a:picLocks noChangeAspect="1"/>
          </p:cNvPicPr>
          <p:nvPr/>
        </p:nvPicPr>
        <p:blipFill>
          <a:blip r:embed="rId4"/>
          <a:stretch>
            <a:fillRect/>
          </a:stretch>
        </p:blipFill>
        <p:spPr>
          <a:xfrm>
            <a:off x="4975469" y="1402190"/>
            <a:ext cx="6371205" cy="4815603"/>
          </a:xfrm>
          <a:prstGeom prst="rect">
            <a:avLst/>
          </a:prstGeom>
        </p:spPr>
      </p:pic>
    </p:spTree>
    <p:custDataLst>
      <p:tags r:id="rId1"/>
    </p:custDataLst>
    <p:extLst>
      <p:ext uri="{BB962C8B-B14F-4D97-AF65-F5344CB8AC3E}">
        <p14:creationId xmlns:p14="http://schemas.microsoft.com/office/powerpoint/2010/main" val="1590006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subTitle" idx="27"/>
          </p:nvPr>
        </p:nvSpPr>
        <p:spPr>
          <a:xfrm>
            <a:off x="246610" y="975114"/>
            <a:ext cx="5003484" cy="3202159"/>
          </a:xfrm>
        </p:spPr>
        <p:txBody>
          <a:bodyPr/>
          <a:lstStyle/>
          <a:p>
            <a:pPr marL="342900" indent="-342900">
              <a:buClr>
                <a:schemeClr val="tx1"/>
              </a:buClr>
              <a:buFont typeface="Wingdings" panose="05000000000000000000" pitchFamily="2" charset="2"/>
              <a:buChar char="§"/>
            </a:pPr>
            <a:r>
              <a:rPr lang="en-US" sz="1961" dirty="0"/>
              <a:t>One fee for the ASE plus Isolated </a:t>
            </a:r>
            <a:br>
              <a:rPr lang="en-US" sz="1961" dirty="0"/>
            </a:br>
            <a:r>
              <a:rPr lang="en-US" sz="1961" dirty="0"/>
              <a:t>App Service plan fees</a:t>
            </a:r>
          </a:p>
          <a:p>
            <a:pPr marL="342900" indent="-342900">
              <a:buClr>
                <a:schemeClr val="tx1"/>
              </a:buClr>
              <a:buFont typeface="Wingdings" panose="05000000000000000000" pitchFamily="2" charset="2"/>
              <a:buChar char="§"/>
            </a:pPr>
            <a:endParaRPr lang="en-US" sz="1961" dirty="0"/>
          </a:p>
          <a:p>
            <a:pPr marL="342900" indent="-342900">
              <a:buClr>
                <a:schemeClr val="tx1"/>
              </a:buClr>
              <a:buFont typeface="Wingdings" panose="05000000000000000000" pitchFamily="2" charset="2"/>
              <a:buChar char="§"/>
            </a:pPr>
            <a:r>
              <a:rPr lang="en-US" sz="1961" dirty="0"/>
              <a:t>ASE ownership fee does not change with the size </a:t>
            </a:r>
            <a:br>
              <a:rPr lang="en-US" sz="1961" dirty="0"/>
            </a:br>
            <a:r>
              <a:rPr lang="en-US" sz="1961" dirty="0"/>
              <a:t>of the ASE and covers all infrastructure including </a:t>
            </a:r>
            <a:br>
              <a:rPr lang="en-US" sz="1961" dirty="0"/>
            </a:br>
            <a:r>
              <a:rPr lang="en-US" sz="1961" dirty="0"/>
              <a:t>automatically scaled components</a:t>
            </a:r>
          </a:p>
          <a:p>
            <a:pPr marL="342900" indent="-342900">
              <a:buClr>
                <a:schemeClr val="tx1"/>
              </a:buClr>
              <a:buFont typeface="Wingdings" panose="05000000000000000000" pitchFamily="2" charset="2"/>
              <a:buChar char="§"/>
            </a:pPr>
            <a:endParaRPr lang="en-US" sz="1961" dirty="0"/>
          </a:p>
          <a:p>
            <a:pPr marL="342900" indent="-342900">
              <a:buClr>
                <a:schemeClr val="tx1"/>
              </a:buClr>
              <a:buFont typeface="Wingdings" panose="05000000000000000000" pitchFamily="2" charset="2"/>
              <a:buChar char="§"/>
            </a:pPr>
            <a:r>
              <a:rPr lang="en-US" sz="1961" dirty="0"/>
              <a:t>ASP fees let you pay for what you use</a:t>
            </a:r>
          </a:p>
          <a:p>
            <a:pPr marL="342900" indent="-342900">
              <a:buClr>
                <a:schemeClr val="tx1"/>
              </a:buClr>
              <a:buFont typeface="Wingdings" panose="05000000000000000000" pitchFamily="2" charset="2"/>
              <a:buChar char="§"/>
            </a:pPr>
            <a:endParaRPr lang="en-US" sz="1961" dirty="0"/>
          </a:p>
          <a:p>
            <a:pPr marL="342900" indent="-342900">
              <a:buClr>
                <a:schemeClr val="tx1"/>
              </a:buClr>
              <a:buFont typeface="Wingdings" panose="05000000000000000000" pitchFamily="2" charset="2"/>
              <a:buChar char="§"/>
            </a:pPr>
            <a:r>
              <a:rPr lang="en-US" sz="1961" dirty="0"/>
              <a:t>Prices vary between regions</a:t>
            </a:r>
          </a:p>
        </p:txBody>
      </p:sp>
      <p:sp>
        <p:nvSpPr>
          <p:cNvPr id="3" name="Title 2"/>
          <p:cNvSpPr>
            <a:spLocks noGrp="1"/>
          </p:cNvSpPr>
          <p:nvPr>
            <p:ph type="title"/>
          </p:nvPr>
        </p:nvSpPr>
        <p:spPr/>
        <p:txBody>
          <a:bodyPr/>
          <a:lstStyle/>
          <a:p>
            <a:r>
              <a:rPr lang="en-US" dirty="0"/>
              <a:t>Isolated – Pricing plan just for ASE apps</a:t>
            </a:r>
          </a:p>
        </p:txBody>
      </p:sp>
      <p:grpSp>
        <p:nvGrpSpPr>
          <p:cNvPr id="8" name="Group 7"/>
          <p:cNvGrpSpPr/>
          <p:nvPr/>
        </p:nvGrpSpPr>
        <p:grpSpPr>
          <a:xfrm>
            <a:off x="5689599" y="1157269"/>
            <a:ext cx="5996889" cy="4754582"/>
            <a:chOff x="5777242" y="1399350"/>
            <a:chExt cx="6540790" cy="5423883"/>
          </a:xfrm>
        </p:grpSpPr>
        <p:pic>
          <p:nvPicPr>
            <p:cNvPr id="4" name="Picture 3"/>
            <p:cNvPicPr>
              <a:picLocks noChangeAspect="1"/>
            </p:cNvPicPr>
            <p:nvPr/>
          </p:nvPicPr>
          <p:blipFill>
            <a:blip r:embed="rId4"/>
            <a:stretch>
              <a:fillRect/>
            </a:stretch>
          </p:blipFill>
          <p:spPr>
            <a:xfrm>
              <a:off x="5777242" y="1399350"/>
              <a:ext cx="6540790" cy="5423883"/>
            </a:xfrm>
            <a:prstGeom prst="rect">
              <a:avLst/>
            </a:prstGeom>
          </p:spPr>
        </p:pic>
        <p:sp>
          <p:nvSpPr>
            <p:cNvPr id="5" name="Rectangle: Rounded Corners 4"/>
            <p:cNvSpPr/>
            <p:nvPr/>
          </p:nvSpPr>
          <p:spPr bwMode="auto">
            <a:xfrm>
              <a:off x="8773320" y="3928413"/>
              <a:ext cx="548634" cy="182878"/>
            </a:xfrm>
            <a:prstGeom prst="round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Rectangle: Rounded Corners 5"/>
            <p:cNvSpPr/>
            <p:nvPr/>
          </p:nvSpPr>
          <p:spPr bwMode="auto">
            <a:xfrm>
              <a:off x="10150114" y="3923977"/>
              <a:ext cx="548634" cy="182878"/>
            </a:xfrm>
            <a:prstGeom prst="round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Rounded Corners 6"/>
            <p:cNvSpPr/>
            <p:nvPr/>
          </p:nvSpPr>
          <p:spPr bwMode="auto">
            <a:xfrm>
              <a:off x="11496712" y="3928413"/>
              <a:ext cx="548634" cy="182878"/>
            </a:xfrm>
            <a:prstGeom prst="round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Tree>
    <p:custDataLst>
      <p:tags r:id="rId1"/>
    </p:custDataLst>
    <p:extLst>
      <p:ext uri="{BB962C8B-B14F-4D97-AF65-F5344CB8AC3E}">
        <p14:creationId xmlns:p14="http://schemas.microsoft.com/office/powerpoint/2010/main" val="992974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57725" y="4080205"/>
            <a:ext cx="3631971" cy="547920"/>
            <a:chOff x="2833488" y="4337858"/>
            <a:chExt cx="3632487" cy="547998"/>
          </a:xfrm>
        </p:grpSpPr>
        <p:sp>
          <p:nvSpPr>
            <p:cNvPr id="197" name="Rectangle 196"/>
            <p:cNvSpPr/>
            <p:nvPr/>
          </p:nvSpPr>
          <p:spPr>
            <a:xfrm>
              <a:off x="2833488" y="4655090"/>
              <a:ext cx="3632487" cy="230766"/>
            </a:xfrm>
            <a:prstGeom prst="rect">
              <a:avLst/>
            </a:prstGeom>
            <a:solidFill>
              <a:schemeClr val="bg1">
                <a:lumMod val="95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5982"/>
              <a:endParaRPr lang="en-US" kern="0">
                <a:solidFill>
                  <a:sysClr val="windowText" lastClr="000000"/>
                </a:solidFill>
              </a:endParaRPr>
            </a:p>
          </p:txBody>
        </p:sp>
        <p:sp>
          <p:nvSpPr>
            <p:cNvPr id="202" name="TextBox 201"/>
            <p:cNvSpPr txBox="1"/>
            <p:nvPr/>
          </p:nvSpPr>
          <p:spPr>
            <a:xfrm>
              <a:off x="3090920" y="4337858"/>
              <a:ext cx="3020379" cy="343492"/>
            </a:xfrm>
            <a:prstGeom prst="rect">
              <a:avLst/>
            </a:prstGeom>
            <a:noFill/>
          </p:spPr>
          <p:txBody>
            <a:bodyPr wrap="none" rtlCol="0">
              <a:spAutoFit/>
            </a:bodyPr>
            <a:lstStyle/>
            <a:p>
              <a:pPr defTabSz="895982"/>
              <a:r>
                <a:rPr lang="en-US" sz="1600" kern="0" dirty="0">
                  <a:latin typeface="Segoe UI Light" panose="020B0502040204020203" pitchFamily="34" charset="0"/>
                  <a:cs typeface="Segoe UI Light" panose="020B0502040204020203" pitchFamily="34" charset="0"/>
                </a:rPr>
                <a:t>Site to Site or ExpressRoute VPN</a:t>
              </a:r>
            </a:p>
          </p:txBody>
        </p:sp>
      </p:grpSp>
      <p:grpSp>
        <p:nvGrpSpPr>
          <p:cNvPr id="12" name="Group 11"/>
          <p:cNvGrpSpPr/>
          <p:nvPr/>
        </p:nvGrpSpPr>
        <p:grpSpPr>
          <a:xfrm>
            <a:off x="6182465" y="2398558"/>
            <a:ext cx="4476626" cy="3006566"/>
            <a:chOff x="6249152" y="2693686"/>
            <a:chExt cx="4477261" cy="3006993"/>
          </a:xfrm>
          <a:solidFill>
            <a:schemeClr val="accent1">
              <a:lumMod val="40000"/>
              <a:lumOff val="60000"/>
            </a:schemeClr>
          </a:solidFill>
        </p:grpSpPr>
        <p:sp>
          <p:nvSpPr>
            <p:cNvPr id="3" name="Rounded Rectangle 2"/>
            <p:cNvSpPr/>
            <p:nvPr/>
          </p:nvSpPr>
          <p:spPr>
            <a:xfrm>
              <a:off x="6249152" y="2693686"/>
              <a:ext cx="4477261" cy="3006993"/>
            </a:xfrm>
            <a:prstGeom prst="roundRect">
              <a:avLst/>
            </a:prstGeom>
            <a:grp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5982"/>
              <a:endParaRPr lang="en-US" kern="0">
                <a:solidFill>
                  <a:sysClr val="windowText" lastClr="000000"/>
                </a:solidFill>
              </a:endParaRPr>
            </a:p>
          </p:txBody>
        </p:sp>
        <p:sp>
          <p:nvSpPr>
            <p:cNvPr id="8" name="TextBox 7"/>
            <p:cNvSpPr txBox="1"/>
            <p:nvPr/>
          </p:nvSpPr>
          <p:spPr>
            <a:xfrm>
              <a:off x="7205435" y="2774589"/>
              <a:ext cx="2742033" cy="374846"/>
            </a:xfrm>
            <a:prstGeom prst="rect">
              <a:avLst/>
            </a:prstGeom>
            <a:grpFill/>
          </p:spPr>
          <p:txBody>
            <a:bodyPr wrap="square" rtlCol="0">
              <a:spAutoFit/>
            </a:bodyPr>
            <a:lstStyle/>
            <a:p>
              <a:pPr defTabSz="895982"/>
              <a:r>
                <a:rPr lang="en-US" kern="0" dirty="0">
                  <a:solidFill>
                    <a:sysClr val="windowText" lastClr="000000"/>
                  </a:solidFill>
                </a:rPr>
                <a:t>Azure Virtual Network</a:t>
              </a:r>
            </a:p>
          </p:txBody>
        </p:sp>
        <p:grpSp>
          <p:nvGrpSpPr>
            <p:cNvPr id="72" name="Group 71"/>
            <p:cNvGrpSpPr/>
            <p:nvPr/>
          </p:nvGrpSpPr>
          <p:grpSpPr>
            <a:xfrm>
              <a:off x="6708037" y="2835339"/>
              <a:ext cx="433897" cy="267747"/>
              <a:chOff x="5605998" y="4615023"/>
              <a:chExt cx="2957813" cy="1825191"/>
            </a:xfrm>
            <a:grpFill/>
          </p:grpSpPr>
          <p:grpSp>
            <p:nvGrpSpPr>
              <p:cNvPr id="73" name="Group 72"/>
              <p:cNvGrpSpPr/>
              <p:nvPr/>
            </p:nvGrpSpPr>
            <p:grpSpPr>
              <a:xfrm>
                <a:off x="5605998" y="4615023"/>
                <a:ext cx="2957813" cy="1825191"/>
                <a:chOff x="5605998" y="4615023"/>
                <a:chExt cx="2957813" cy="1825191"/>
              </a:xfrm>
              <a:grpFill/>
            </p:grpSpPr>
            <p:sp>
              <p:nvSpPr>
                <p:cNvPr id="79" name="Rectangle: Rounded Corners 78"/>
                <p:cNvSpPr/>
                <p:nvPr/>
              </p:nvSpPr>
              <p:spPr bwMode="auto">
                <a:xfrm rot="2606308">
                  <a:off x="6087193" y="4615023"/>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80" name="Rectangle: Rounded Corners 79"/>
                <p:cNvSpPr/>
                <p:nvPr/>
              </p:nvSpPr>
              <p:spPr bwMode="auto">
                <a:xfrm rot="2606308">
                  <a:off x="7955364" y="5319918"/>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81" name="Rectangle: Rounded Corners 80"/>
                <p:cNvSpPr/>
                <p:nvPr/>
              </p:nvSpPr>
              <p:spPr bwMode="auto">
                <a:xfrm rot="18844638">
                  <a:off x="7940037" y="4612971"/>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82" name="Rectangle: Rounded Corners 81"/>
                <p:cNvSpPr/>
                <p:nvPr/>
              </p:nvSpPr>
              <p:spPr bwMode="auto">
                <a:xfrm rot="18844638">
                  <a:off x="6102520" y="5319918"/>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74" name="Group 73"/>
              <p:cNvGrpSpPr/>
              <p:nvPr/>
            </p:nvGrpSpPr>
            <p:grpSpPr>
              <a:xfrm>
                <a:off x="6348529" y="5338762"/>
                <a:ext cx="1472116" cy="360065"/>
                <a:chOff x="6364404" y="5364369"/>
                <a:chExt cx="1472116" cy="360065"/>
              </a:xfrm>
              <a:grpFill/>
            </p:grpSpPr>
            <p:sp>
              <p:nvSpPr>
                <p:cNvPr id="75" name="Oval 74"/>
                <p:cNvSpPr/>
                <p:nvPr/>
              </p:nvSpPr>
              <p:spPr bwMode="auto">
                <a:xfrm>
                  <a:off x="7476455" y="5364369"/>
                  <a:ext cx="360065" cy="36006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7" name="Oval 76"/>
                <p:cNvSpPr/>
                <p:nvPr/>
              </p:nvSpPr>
              <p:spPr bwMode="auto">
                <a:xfrm>
                  <a:off x="6916861" y="5364369"/>
                  <a:ext cx="360065" cy="360065"/>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8" name="Oval 77"/>
                <p:cNvSpPr/>
                <p:nvPr/>
              </p:nvSpPr>
              <p:spPr bwMode="auto">
                <a:xfrm>
                  <a:off x="6364404" y="5364369"/>
                  <a:ext cx="360065" cy="36006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grpSp>
      <p:cxnSp>
        <p:nvCxnSpPr>
          <p:cNvPr id="119" name="Elbow Connector 118"/>
          <p:cNvCxnSpPr>
            <a:cxnSpLocks/>
            <a:endCxn id="120" idx="1"/>
          </p:cNvCxnSpPr>
          <p:nvPr/>
        </p:nvCxnSpPr>
        <p:spPr>
          <a:xfrm>
            <a:off x="2902316" y="2561895"/>
            <a:ext cx="3124134" cy="889904"/>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Elbow Connector 67"/>
          <p:cNvCxnSpPr>
            <a:cxnSpLocks/>
            <a:stCxn id="76" idx="3"/>
            <a:endCxn id="57" idx="3"/>
          </p:cNvCxnSpPr>
          <p:nvPr/>
        </p:nvCxnSpPr>
        <p:spPr>
          <a:xfrm flipH="1" flipV="1">
            <a:off x="10000807" y="3522080"/>
            <a:ext cx="17127" cy="993510"/>
          </a:xfrm>
          <a:prstGeom prst="bentConnector3">
            <a:avLst>
              <a:gd name="adj1" fmla="val -1779265"/>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0" name="Rounded Rectangle 119"/>
          <p:cNvSpPr/>
          <p:nvPr/>
        </p:nvSpPr>
        <p:spPr>
          <a:xfrm>
            <a:off x="6026448" y="3227790"/>
            <a:ext cx="614839" cy="448018"/>
          </a:xfrm>
          <a:prstGeom prst="roundRect">
            <a:avLst/>
          </a:prstGeom>
          <a:solidFill>
            <a:srgbClr val="FF00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982"/>
            <a:r>
              <a:rPr lang="en-US" sz="1400" kern="0" dirty="0">
                <a:solidFill>
                  <a:schemeClr val="bg1"/>
                </a:solidFill>
              </a:rPr>
              <a:t> VIP</a:t>
            </a:r>
          </a:p>
        </p:txBody>
      </p:sp>
      <p:cxnSp>
        <p:nvCxnSpPr>
          <p:cNvPr id="121" name="Elbow Connector 120"/>
          <p:cNvCxnSpPr>
            <a:stCxn id="120" idx="3"/>
            <a:endCxn id="76" idx="0"/>
          </p:cNvCxnSpPr>
          <p:nvPr/>
        </p:nvCxnSpPr>
        <p:spPr>
          <a:xfrm>
            <a:off x="6641284" y="3451798"/>
            <a:ext cx="2171311" cy="423869"/>
          </a:xfrm>
          <a:prstGeom prst="bentConnector2">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607255" y="3875667"/>
            <a:ext cx="2410679" cy="1285439"/>
            <a:chOff x="7674144" y="4171005"/>
            <a:chExt cx="2411021" cy="1285622"/>
          </a:xfrm>
        </p:grpSpPr>
        <p:sp>
          <p:nvSpPr>
            <p:cNvPr id="76" name="Rounded Rectangle 75"/>
            <p:cNvSpPr/>
            <p:nvPr/>
          </p:nvSpPr>
          <p:spPr>
            <a:xfrm>
              <a:off x="7674144" y="4171005"/>
              <a:ext cx="2411021" cy="1280025"/>
            </a:xfrm>
            <a:prstGeom prst="roundRect">
              <a:avLst/>
            </a:prstGeom>
            <a:solidFill>
              <a:schemeClr val="bg1">
                <a:lumMod val="9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982"/>
              <a:r>
                <a:rPr lang="en-US" sz="1400" kern="0" dirty="0">
                  <a:solidFill>
                    <a:schemeClr val="tx1"/>
                  </a:solidFill>
                </a:rPr>
                <a:t>App Service Environment</a:t>
              </a:r>
            </a:p>
            <a:p>
              <a:pPr defTabSz="895982"/>
              <a:endParaRPr lang="en-US" sz="1400" kern="0" dirty="0">
                <a:solidFill>
                  <a:schemeClr val="tx1"/>
                </a:solidFill>
              </a:endParaRPr>
            </a:p>
            <a:p>
              <a:pPr defTabSz="895982"/>
              <a:endParaRPr lang="en-US" sz="1400" kern="0" dirty="0">
                <a:solidFill>
                  <a:schemeClr val="tx1"/>
                </a:solidFill>
              </a:endParaRPr>
            </a:p>
            <a:p>
              <a:pPr defTabSz="895982"/>
              <a:endParaRPr lang="en-US" sz="1400" kern="0" dirty="0">
                <a:solidFill>
                  <a:schemeClr val="tx1"/>
                </a:solidFill>
              </a:endParaRPr>
            </a:p>
            <a:p>
              <a:pPr defTabSz="895982"/>
              <a:endParaRPr lang="en-US" sz="1400" kern="0" dirty="0">
                <a:solidFill>
                  <a:schemeClr val="tx1"/>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228" y="4665214"/>
              <a:ext cx="346854" cy="346854"/>
            </a:xfrm>
            <a:prstGeom prst="rect">
              <a:avLst/>
            </a:prstGeom>
          </p:spPr>
        </p:pic>
        <p:sp>
          <p:nvSpPr>
            <p:cNvPr id="17" name="TextBox 16"/>
            <p:cNvSpPr txBox="1"/>
            <p:nvPr/>
          </p:nvSpPr>
          <p:spPr>
            <a:xfrm>
              <a:off x="8576453" y="5191618"/>
              <a:ext cx="1450534" cy="265009"/>
            </a:xfrm>
            <a:prstGeom prst="rect">
              <a:avLst/>
            </a:prstGeom>
            <a:noFill/>
          </p:spPr>
          <p:txBody>
            <a:bodyPr wrap="square" rtlCol="0">
              <a:spAutoFit/>
            </a:bodyPr>
            <a:lstStyle/>
            <a:p>
              <a:pPr defTabSz="895982"/>
              <a:r>
                <a:rPr lang="en-US" sz="1100" kern="0" dirty="0">
                  <a:solidFill>
                    <a:sysClr val="windowText" lastClr="000000"/>
                  </a:solidFill>
                </a:rPr>
                <a:t>subnet</a:t>
              </a:r>
            </a:p>
          </p:txBody>
        </p:sp>
      </p:grpSp>
      <p:grpSp>
        <p:nvGrpSpPr>
          <p:cNvPr id="7" name="Group 6"/>
          <p:cNvGrpSpPr/>
          <p:nvPr/>
        </p:nvGrpSpPr>
        <p:grpSpPr>
          <a:xfrm>
            <a:off x="9063405" y="2879445"/>
            <a:ext cx="937405" cy="868004"/>
            <a:chOff x="3498066" y="1019777"/>
            <a:chExt cx="871612" cy="807082"/>
          </a:xfrm>
        </p:grpSpPr>
        <p:pic>
          <p:nvPicPr>
            <p:cNvPr id="56" name="Picture 55"/>
            <p:cNvPicPr>
              <a:picLocks noChangeAspect="1"/>
            </p:cNvPicPr>
            <p:nvPr/>
          </p:nvPicPr>
          <p:blipFill>
            <a:blip r:embed="rId5"/>
            <a:stretch>
              <a:fillRect/>
            </a:stretch>
          </p:blipFill>
          <p:spPr>
            <a:xfrm>
              <a:off x="3930290" y="1019777"/>
              <a:ext cx="439387" cy="419107"/>
            </a:xfrm>
            <a:prstGeom prst="rect">
              <a:avLst/>
            </a:prstGeom>
          </p:spPr>
        </p:pic>
        <p:pic>
          <p:nvPicPr>
            <p:cNvPr id="57" name="Picture 56"/>
            <p:cNvPicPr>
              <a:picLocks noChangeAspect="1"/>
            </p:cNvPicPr>
            <p:nvPr/>
          </p:nvPicPr>
          <p:blipFill>
            <a:blip r:embed="rId5"/>
            <a:stretch>
              <a:fillRect/>
            </a:stretch>
          </p:blipFill>
          <p:spPr>
            <a:xfrm>
              <a:off x="3930291" y="1407752"/>
              <a:ext cx="439387" cy="419107"/>
            </a:xfrm>
            <a:prstGeom prst="rect">
              <a:avLst/>
            </a:prstGeom>
          </p:spPr>
        </p:pic>
        <p:pic>
          <p:nvPicPr>
            <p:cNvPr id="180" name="Picture 179"/>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50080"/>
            <a:stretch/>
          </p:blipFill>
          <p:spPr>
            <a:xfrm>
              <a:off x="4049175" y="1480025"/>
              <a:ext cx="187049" cy="187348"/>
            </a:xfrm>
            <a:prstGeom prst="rect">
              <a:avLst/>
            </a:prstGeom>
            <a:solidFill>
              <a:schemeClr val="bg1"/>
            </a:solidFill>
          </p:spPr>
        </p:pic>
        <p:pic>
          <p:nvPicPr>
            <p:cNvPr id="58" name="Picture 57"/>
            <p:cNvPicPr>
              <a:picLocks noChangeAspect="1"/>
            </p:cNvPicPr>
            <p:nvPr/>
          </p:nvPicPr>
          <p:blipFill>
            <a:blip r:embed="rId5"/>
            <a:stretch>
              <a:fillRect/>
            </a:stretch>
          </p:blipFill>
          <p:spPr>
            <a:xfrm>
              <a:off x="3498066" y="1026395"/>
              <a:ext cx="439387" cy="419107"/>
            </a:xfrm>
            <a:prstGeom prst="rect">
              <a:avLst/>
            </a:prstGeom>
          </p:spPr>
        </p:pic>
        <p:pic>
          <p:nvPicPr>
            <p:cNvPr id="59" name="Picture 58"/>
            <p:cNvPicPr>
              <a:picLocks noChangeAspect="1"/>
            </p:cNvPicPr>
            <p:nvPr/>
          </p:nvPicPr>
          <p:blipFill>
            <a:blip r:embed="rId5"/>
            <a:stretch>
              <a:fillRect/>
            </a:stretch>
          </p:blipFill>
          <p:spPr>
            <a:xfrm>
              <a:off x="3506099" y="1406930"/>
              <a:ext cx="439387" cy="419107"/>
            </a:xfrm>
            <a:prstGeom prst="rect">
              <a:avLst/>
            </a:prstGeom>
          </p:spPr>
        </p:pic>
      </p:grpSp>
      <p:grpSp>
        <p:nvGrpSpPr>
          <p:cNvPr id="9" name="Group 8"/>
          <p:cNvGrpSpPr/>
          <p:nvPr/>
        </p:nvGrpSpPr>
        <p:grpSpPr>
          <a:xfrm>
            <a:off x="1415883" y="3717637"/>
            <a:ext cx="1486432" cy="1671562"/>
            <a:chOff x="1481894" y="4012953"/>
            <a:chExt cx="1486643" cy="1671799"/>
          </a:xfrm>
        </p:grpSpPr>
        <p:sp>
          <p:nvSpPr>
            <p:cNvPr id="176" name="Rounded Rectangle 175"/>
            <p:cNvSpPr/>
            <p:nvPr/>
          </p:nvSpPr>
          <p:spPr>
            <a:xfrm>
              <a:off x="1481894" y="4012953"/>
              <a:ext cx="1486643" cy="1671799"/>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5982"/>
              <a:r>
                <a:rPr lang="en-US" sz="1400" kern="0" dirty="0">
                  <a:solidFill>
                    <a:schemeClr val="tx1"/>
                  </a:solidFill>
                </a:rPr>
                <a:t>On Premises</a:t>
              </a:r>
            </a:p>
            <a:p>
              <a:pPr algn="ctr" defTabSz="895982"/>
              <a:endParaRPr lang="en-US" sz="1400" kern="0" dirty="0">
                <a:solidFill>
                  <a:srgbClr val="666666"/>
                </a:solidFill>
              </a:endParaRPr>
            </a:p>
            <a:p>
              <a:pPr algn="ctr" defTabSz="895982"/>
              <a:endParaRPr lang="en-US" sz="1400" kern="0" dirty="0">
                <a:solidFill>
                  <a:srgbClr val="666666"/>
                </a:solidFill>
              </a:endParaRPr>
            </a:p>
            <a:p>
              <a:pPr algn="ctr" defTabSz="895982"/>
              <a:endParaRPr lang="en-US" sz="1400" kern="0" dirty="0">
                <a:solidFill>
                  <a:srgbClr val="666666"/>
                </a:solidFill>
              </a:endParaRPr>
            </a:p>
            <a:p>
              <a:pPr algn="ctr" defTabSz="895982"/>
              <a:endParaRPr lang="en-US" sz="1400" kern="0" dirty="0">
                <a:solidFill>
                  <a:srgbClr val="666666"/>
                </a:solidFill>
              </a:endParaRPr>
            </a:p>
            <a:p>
              <a:pPr algn="ctr" defTabSz="895982"/>
              <a:endParaRPr lang="en-US" sz="1400" kern="0" dirty="0">
                <a:solidFill>
                  <a:srgbClr val="666666"/>
                </a:solidFill>
              </a:endParaRPr>
            </a:p>
            <a:p>
              <a:pPr algn="ctr" defTabSz="895982"/>
              <a:endParaRPr lang="en-US" sz="1400" kern="0" dirty="0">
                <a:solidFill>
                  <a:srgbClr val="666666"/>
                </a:solidFill>
              </a:endParaRPr>
            </a:p>
          </p:txBody>
        </p:sp>
        <p:pic>
          <p:nvPicPr>
            <p:cNvPr id="60" name="Picture 59"/>
            <p:cNvPicPr>
              <a:picLocks noChangeAspect="1"/>
            </p:cNvPicPr>
            <p:nvPr/>
          </p:nvPicPr>
          <p:blipFill>
            <a:blip r:embed="rId5"/>
            <a:stretch>
              <a:fillRect/>
            </a:stretch>
          </p:blipFill>
          <p:spPr>
            <a:xfrm>
              <a:off x="1929269" y="4372791"/>
              <a:ext cx="585766" cy="558730"/>
            </a:xfrm>
            <a:prstGeom prst="rect">
              <a:avLst/>
            </a:prstGeom>
          </p:spPr>
        </p:pic>
        <p:pic>
          <p:nvPicPr>
            <p:cNvPr id="61" name="Picture 60"/>
            <p:cNvPicPr>
              <a:picLocks noChangeAspect="1"/>
            </p:cNvPicPr>
            <p:nvPr/>
          </p:nvPicPr>
          <p:blipFill>
            <a:blip r:embed="rId5"/>
            <a:stretch>
              <a:fillRect/>
            </a:stretch>
          </p:blipFill>
          <p:spPr>
            <a:xfrm>
              <a:off x="1939982" y="4880101"/>
              <a:ext cx="585766" cy="558730"/>
            </a:xfrm>
            <a:prstGeom prst="rect">
              <a:avLst/>
            </a:prstGeom>
          </p:spPr>
        </p:pic>
        <p:pic>
          <p:nvPicPr>
            <p:cNvPr id="62" name="Picture 61"/>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50080"/>
            <a:stretch/>
          </p:blipFill>
          <p:spPr>
            <a:xfrm>
              <a:off x="2121552" y="4996356"/>
              <a:ext cx="228480" cy="228845"/>
            </a:xfrm>
            <a:prstGeom prst="rect">
              <a:avLst/>
            </a:prstGeom>
            <a:solidFill>
              <a:schemeClr val="bg1"/>
            </a:solidFill>
          </p:spPr>
        </p:pic>
      </p:grpSp>
      <p:sp>
        <p:nvSpPr>
          <p:cNvPr id="63" name="TextBox 62"/>
          <p:cNvSpPr txBox="1"/>
          <p:nvPr/>
        </p:nvSpPr>
        <p:spPr>
          <a:xfrm>
            <a:off x="1122263" y="1810172"/>
            <a:ext cx="7387171" cy="677910"/>
          </a:xfrm>
          <a:prstGeom prst="rect">
            <a:avLst/>
          </a:prstGeom>
          <a:noFill/>
        </p:spPr>
        <p:txBody>
          <a:bodyPr wrap="square" rtlCol="0">
            <a:spAutoFit/>
          </a:bodyPr>
          <a:lstStyle/>
          <a:p>
            <a:r>
              <a:rPr lang="en-US" sz="1866" dirty="0"/>
              <a:t>An ASE is a deployment of the Azure App Service into a subnet in a customer’s Azure Virtual Network</a:t>
            </a:r>
          </a:p>
        </p:txBody>
      </p:sp>
      <p:sp>
        <p:nvSpPr>
          <p:cNvPr id="43" name="TextBox 42"/>
          <p:cNvSpPr txBox="1"/>
          <p:nvPr/>
        </p:nvSpPr>
        <p:spPr>
          <a:xfrm>
            <a:off x="3090878" y="1393053"/>
            <a:ext cx="7387171" cy="385116"/>
          </a:xfrm>
          <a:prstGeom prst="rect">
            <a:avLst/>
          </a:prstGeom>
          <a:noFill/>
        </p:spPr>
        <p:txBody>
          <a:bodyPr wrap="square" rtlCol="0">
            <a:spAutoFit/>
          </a:bodyPr>
          <a:lstStyle/>
          <a:p>
            <a:r>
              <a:rPr lang="en-US" sz="1866" dirty="0"/>
              <a:t>The apps in an ASE are exposed to the internet through a VIP</a:t>
            </a:r>
          </a:p>
        </p:txBody>
      </p:sp>
      <p:sp>
        <p:nvSpPr>
          <p:cNvPr id="44" name="TextBox 43"/>
          <p:cNvSpPr txBox="1"/>
          <p:nvPr/>
        </p:nvSpPr>
        <p:spPr>
          <a:xfrm>
            <a:off x="3090878" y="1381954"/>
            <a:ext cx="7387171" cy="677910"/>
          </a:xfrm>
          <a:prstGeom prst="rect">
            <a:avLst/>
          </a:prstGeom>
          <a:noFill/>
        </p:spPr>
        <p:txBody>
          <a:bodyPr wrap="square" rtlCol="0">
            <a:spAutoFit/>
          </a:bodyPr>
          <a:lstStyle/>
          <a:p>
            <a:r>
              <a:rPr lang="en-US" sz="1866" dirty="0"/>
              <a:t>Because the apps are in the ASE inside the customer’s VNet, they can access resources that are also in the VNet</a:t>
            </a:r>
          </a:p>
        </p:txBody>
      </p:sp>
      <p:sp>
        <p:nvSpPr>
          <p:cNvPr id="45" name="TextBox 44"/>
          <p:cNvSpPr txBox="1"/>
          <p:nvPr/>
        </p:nvSpPr>
        <p:spPr>
          <a:xfrm>
            <a:off x="3056611" y="1382524"/>
            <a:ext cx="7387171" cy="677910"/>
          </a:xfrm>
          <a:prstGeom prst="rect">
            <a:avLst/>
          </a:prstGeom>
          <a:noFill/>
        </p:spPr>
        <p:txBody>
          <a:bodyPr wrap="square" rtlCol="0">
            <a:spAutoFit/>
          </a:bodyPr>
          <a:lstStyle/>
          <a:p>
            <a:r>
              <a:rPr lang="en-US" sz="1866" dirty="0"/>
              <a:t>If the VNet is connected to an on premises network via a Site to Site or ExpressRoute VPN then they can access resources on premises</a:t>
            </a:r>
          </a:p>
        </p:txBody>
      </p:sp>
      <p:cxnSp>
        <p:nvCxnSpPr>
          <p:cNvPr id="200" name="Straight Arrow Connector 199"/>
          <p:cNvCxnSpPr>
            <a:stCxn id="76" idx="1"/>
          </p:cNvCxnSpPr>
          <p:nvPr/>
        </p:nvCxnSpPr>
        <p:spPr>
          <a:xfrm flipH="1">
            <a:off x="2553147" y="4515588"/>
            <a:ext cx="5054107" cy="943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027610" y="1356758"/>
            <a:ext cx="7387171" cy="677910"/>
          </a:xfrm>
          <a:prstGeom prst="rect">
            <a:avLst/>
          </a:prstGeom>
          <a:noFill/>
        </p:spPr>
        <p:txBody>
          <a:bodyPr wrap="square" rtlCol="0">
            <a:spAutoFit/>
          </a:bodyPr>
          <a:lstStyle/>
          <a:p>
            <a:r>
              <a:rPr lang="en-US" sz="1866" dirty="0"/>
              <a:t>If you want private site access then create an ASE that uses an Internal Load Balancer instead of one with an external VIP</a:t>
            </a:r>
          </a:p>
        </p:txBody>
      </p:sp>
      <p:sp>
        <p:nvSpPr>
          <p:cNvPr id="64" name="Rounded Rectangle 119"/>
          <p:cNvSpPr/>
          <p:nvPr/>
        </p:nvSpPr>
        <p:spPr>
          <a:xfrm>
            <a:off x="7225671" y="4258728"/>
            <a:ext cx="537600" cy="489791"/>
          </a:xfrm>
          <a:prstGeom prst="roundRect">
            <a:avLst/>
          </a:prstGeom>
          <a:solidFill>
            <a:srgbClr val="107C1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89"/>
            <a:r>
              <a:rPr lang="en-US" sz="1427" kern="0" dirty="0">
                <a:solidFill>
                  <a:schemeClr val="bg1"/>
                </a:solidFill>
              </a:rPr>
              <a:t> ILB</a:t>
            </a:r>
          </a:p>
        </p:txBody>
      </p:sp>
      <p:cxnSp>
        <p:nvCxnSpPr>
          <p:cNvPr id="65" name="Straight Arrow Connector 64"/>
          <p:cNvCxnSpPr>
            <a:cxnSpLocks/>
          </p:cNvCxnSpPr>
          <p:nvPr/>
        </p:nvCxnSpPr>
        <p:spPr>
          <a:xfrm flipH="1">
            <a:off x="2553148" y="4527844"/>
            <a:ext cx="4672523" cy="0"/>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118"/>
          <p:cNvCxnSpPr>
            <a:cxnSpLocks/>
          </p:cNvCxnSpPr>
          <p:nvPr/>
        </p:nvCxnSpPr>
        <p:spPr>
          <a:xfrm>
            <a:off x="2909339" y="2567582"/>
            <a:ext cx="3124134" cy="889904"/>
          </a:xfrm>
          <a:prstGeom prst="bentConnector3">
            <a:avLst>
              <a:gd name="adj1" fmla="val 50000"/>
            </a:avLst>
          </a:prstGeom>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Cloud 50"/>
          <p:cNvSpPr/>
          <p:nvPr/>
        </p:nvSpPr>
        <p:spPr bwMode="auto">
          <a:xfrm>
            <a:off x="1122262" y="2424092"/>
            <a:ext cx="1813088" cy="972256"/>
          </a:xfrm>
          <a:prstGeom prst="cloud">
            <a:avLst/>
          </a:prstGeom>
          <a:solidFill>
            <a:srgbClr val="0093FF"/>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dirty="0">
                <a:solidFill>
                  <a:schemeClr val="bg2"/>
                </a:solidFill>
              </a:rPr>
              <a:t>Internet</a:t>
            </a:r>
          </a:p>
        </p:txBody>
      </p:sp>
      <p:sp>
        <p:nvSpPr>
          <p:cNvPr id="2" name="Title 1">
            <a:extLst>
              <a:ext uri="{FF2B5EF4-FFF2-40B4-BE49-F238E27FC236}">
                <a16:creationId xmlns:a16="http://schemas.microsoft.com/office/drawing/2014/main" id="{F3E12E0B-1A3A-4EB3-BDD6-63861F4B59F6}"/>
              </a:ext>
            </a:extLst>
          </p:cNvPr>
          <p:cNvSpPr>
            <a:spLocks noGrp="1"/>
          </p:cNvSpPr>
          <p:nvPr>
            <p:ph type="title"/>
          </p:nvPr>
        </p:nvSpPr>
        <p:spPr/>
        <p:txBody>
          <a:bodyPr/>
          <a:lstStyle/>
          <a:p>
            <a:r>
              <a:rPr lang="fr-BE" dirty="0"/>
              <a:t>ASE – High </a:t>
            </a:r>
            <a:r>
              <a:rPr lang="fr-BE" dirty="0" err="1"/>
              <a:t>Level</a:t>
            </a:r>
            <a:r>
              <a:rPr lang="fr-BE" dirty="0"/>
              <a:t> Network </a:t>
            </a:r>
            <a:r>
              <a:rPr lang="fr-BE" dirty="0" err="1"/>
              <a:t>Overview</a:t>
            </a:r>
            <a:endParaRPr lang="fr-BE" dirty="0"/>
          </a:p>
        </p:txBody>
      </p:sp>
    </p:spTree>
    <p:custDataLst>
      <p:tags r:id="rId1"/>
    </p:custDataLst>
    <p:extLst>
      <p:ext uri="{BB962C8B-B14F-4D97-AF65-F5344CB8AC3E}">
        <p14:creationId xmlns:p14="http://schemas.microsoft.com/office/powerpoint/2010/main" val="173755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25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5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250"/>
                                        <p:tgtEl>
                                          <p:spTgt spid="120"/>
                                        </p:tgtEl>
                                      </p:cBhvr>
                                    </p:animEffect>
                                  </p:childTnLst>
                                </p:cTn>
                              </p:par>
                              <p:par>
                                <p:cTn id="14" presetID="10" presetClass="entr" presetSubtype="0" fill="hold"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25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par>
                                <p:cTn id="20" presetID="1" presetClass="exit"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5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25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250"/>
                                        <p:tgtEl>
                                          <p:spTgt spid="44"/>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4"/>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5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5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200"/>
                                        </p:tgtEl>
                                        <p:attrNameLst>
                                          <p:attrName>style.visibility</p:attrName>
                                        </p:attrNameLst>
                                      </p:cBhvr>
                                      <p:to>
                                        <p:strVal val="visible"/>
                                      </p:to>
                                    </p:set>
                                    <p:animEffect transition="in" filter="fade">
                                      <p:cBhvr>
                                        <p:cTn id="50" dur="250"/>
                                        <p:tgtEl>
                                          <p:spTgt spid="20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5"/>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250"/>
                                        <p:tgtEl>
                                          <p:spTgt spid="65"/>
                                        </p:tgtEl>
                                      </p:cBhvr>
                                    </p:animEffect>
                                  </p:childTnLst>
                                </p:cTn>
                              </p:par>
                              <p:par>
                                <p:cTn id="58" presetID="1" presetClass="exit" presetSubtype="0" fill="hold" nodeType="withEffect">
                                  <p:stCondLst>
                                    <p:cond delay="0"/>
                                  </p:stCondLst>
                                  <p:childTnLst>
                                    <p:set>
                                      <p:cBhvr>
                                        <p:cTn id="59" dur="1" fill="hold">
                                          <p:stCondLst>
                                            <p:cond delay="0"/>
                                          </p:stCondLst>
                                        </p:cTn>
                                        <p:tgtEl>
                                          <p:spTgt spid="200"/>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250"/>
                                        <p:tgtEl>
                                          <p:spTgt spid="53"/>
                                        </p:tgtEl>
                                      </p:cBhvr>
                                    </p:animEffect>
                                  </p:childTnLst>
                                </p:cTn>
                              </p:par>
                              <p:par>
                                <p:cTn id="63" presetID="1" presetClass="exit" presetSubtype="0" fill="hold" nodeType="withEffect">
                                  <p:stCondLst>
                                    <p:cond delay="0"/>
                                  </p:stCondLst>
                                  <p:childTnLst>
                                    <p:set>
                                      <p:cBhvr>
                                        <p:cTn id="64" dur="1" fill="hold">
                                          <p:stCondLst>
                                            <p:cond delay="0"/>
                                          </p:stCondLst>
                                        </p:cTn>
                                        <p:tgtEl>
                                          <p:spTgt spid="119"/>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250"/>
                                        <p:tgtEl>
                                          <p:spTgt spid="64"/>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63" grpId="0"/>
      <p:bldP spid="43" grpId="0"/>
      <p:bldP spid="43" grpId="1"/>
      <p:bldP spid="44" grpId="0"/>
      <p:bldP spid="44" grpId="1"/>
      <p:bldP spid="45" grpId="0"/>
      <p:bldP spid="45" grpId="1"/>
      <p:bldP spid="53" grpId="0"/>
      <p:bldP spid="64" grpId="0" animBg="1"/>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501-A58A-4B9C-A714-34789C648E5C}"/>
              </a:ext>
            </a:extLst>
          </p:cNvPr>
          <p:cNvSpPr>
            <a:spLocks noGrp="1"/>
          </p:cNvSpPr>
          <p:nvPr>
            <p:ph type="title"/>
          </p:nvPr>
        </p:nvSpPr>
        <p:spPr/>
        <p:txBody>
          <a:bodyPr>
            <a:normAutofit fontScale="90000"/>
          </a:bodyPr>
          <a:lstStyle/>
          <a:p>
            <a:r>
              <a:rPr lang="fr-BE" dirty="0"/>
              <a:t>Azure Web Apps for Containers</a:t>
            </a:r>
          </a:p>
        </p:txBody>
      </p:sp>
      <p:sp>
        <p:nvSpPr>
          <p:cNvPr id="5" name="Text Placeholder 4">
            <a:extLst>
              <a:ext uri="{FF2B5EF4-FFF2-40B4-BE49-F238E27FC236}">
                <a16:creationId xmlns:a16="http://schemas.microsoft.com/office/drawing/2014/main" id="{D9667191-4670-4A06-8BD4-1E841414E523}"/>
              </a:ext>
            </a:extLst>
          </p:cNvPr>
          <p:cNvSpPr>
            <a:spLocks noGrp="1"/>
          </p:cNvSpPr>
          <p:nvPr>
            <p:ph type="body" idx="7"/>
          </p:nvPr>
        </p:nvSpPr>
        <p:spPr/>
        <p:txBody>
          <a:bodyPr/>
          <a:lstStyle/>
          <a:p>
            <a:endParaRPr lang="fr-BE" dirty="0"/>
          </a:p>
        </p:txBody>
      </p:sp>
    </p:spTree>
    <p:custDataLst>
      <p:tags r:id="rId1"/>
    </p:custDataLst>
    <p:extLst>
      <p:ext uri="{BB962C8B-B14F-4D97-AF65-F5344CB8AC3E}">
        <p14:creationId xmlns:p14="http://schemas.microsoft.com/office/powerpoint/2010/main" val="3184283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842446-7D90-40A9-921E-BBC7209FC5AB}"/>
              </a:ext>
            </a:extLst>
          </p:cNvPr>
          <p:cNvSpPr>
            <a:spLocks noGrp="1"/>
          </p:cNvSpPr>
          <p:nvPr>
            <p:ph type="title"/>
          </p:nvPr>
        </p:nvSpPr>
        <p:spPr/>
        <p:txBody>
          <a:bodyPr>
            <a:normAutofit/>
          </a:bodyPr>
          <a:lstStyle/>
          <a:p>
            <a:r>
              <a:rPr lang="en-US" dirty="0"/>
              <a:t>Web App now supports running Containers</a:t>
            </a:r>
          </a:p>
        </p:txBody>
      </p:sp>
      <p:pic>
        <p:nvPicPr>
          <p:cNvPr id="1026" name="Picture 2" descr="Image result for azure we bpp">
            <a:extLst>
              <a:ext uri="{FF2B5EF4-FFF2-40B4-BE49-F238E27FC236}">
                <a16:creationId xmlns:a16="http://schemas.microsoft.com/office/drawing/2014/main" id="{AC8B7808-9E67-46B9-BEE6-EEEF8B5F7B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050" y="2433607"/>
            <a:ext cx="2300190" cy="1207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E91ADD4-421A-4FFD-B844-0AB853A44E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189" y="2687356"/>
            <a:ext cx="1044940" cy="1044940"/>
          </a:xfrm>
          <a:prstGeom prst="rect">
            <a:avLst/>
          </a:prstGeom>
        </p:spPr>
      </p:pic>
      <p:pic>
        <p:nvPicPr>
          <p:cNvPr id="13" name="Picture 5" descr="image005">
            <a:extLst>
              <a:ext uri="{FF2B5EF4-FFF2-40B4-BE49-F238E27FC236}">
                <a16:creationId xmlns:a16="http://schemas.microsoft.com/office/drawing/2014/main" id="{152D76E2-F322-40CE-AFAC-F5519341466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54851" y="2036013"/>
            <a:ext cx="2138200" cy="1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43DF5353-A288-4079-93EB-5AB279F9F26B}"/>
              </a:ext>
            </a:extLst>
          </p:cNvPr>
          <p:cNvSpPr txBox="1"/>
          <p:nvPr/>
        </p:nvSpPr>
        <p:spPr>
          <a:xfrm>
            <a:off x="1305225" y="1166952"/>
            <a:ext cx="4791617" cy="634443"/>
          </a:xfrm>
          <a:prstGeom prst="rect">
            <a:avLst/>
          </a:prstGeom>
          <a:solidFill>
            <a:schemeClr val="tx2"/>
          </a:solid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Bring your code </a:t>
            </a:r>
          </a:p>
        </p:txBody>
      </p:sp>
      <p:sp>
        <p:nvSpPr>
          <p:cNvPr id="15" name="TextBox 14">
            <a:extLst>
              <a:ext uri="{FF2B5EF4-FFF2-40B4-BE49-F238E27FC236}">
                <a16:creationId xmlns:a16="http://schemas.microsoft.com/office/drawing/2014/main" id="{1B3DD8F4-C327-4290-AF1A-902ACE7A3FEB}"/>
              </a:ext>
            </a:extLst>
          </p:cNvPr>
          <p:cNvSpPr txBox="1"/>
          <p:nvPr/>
        </p:nvSpPr>
        <p:spPr>
          <a:xfrm>
            <a:off x="6871912" y="1187781"/>
            <a:ext cx="4791617" cy="634443"/>
          </a:xfrm>
          <a:prstGeom prst="rect">
            <a:avLst/>
          </a:prstGeom>
          <a:solidFill>
            <a:schemeClr val="tx2"/>
          </a:solid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Bring your container</a:t>
            </a:r>
          </a:p>
        </p:txBody>
      </p:sp>
      <p:sp>
        <p:nvSpPr>
          <p:cNvPr id="2" name="Plus Sign 1">
            <a:extLst>
              <a:ext uri="{FF2B5EF4-FFF2-40B4-BE49-F238E27FC236}">
                <a16:creationId xmlns:a16="http://schemas.microsoft.com/office/drawing/2014/main" id="{CED329FF-1B1F-4D29-BA77-638732CDC722}"/>
              </a:ext>
            </a:extLst>
          </p:cNvPr>
          <p:cNvSpPr/>
          <p:nvPr/>
        </p:nvSpPr>
        <p:spPr bwMode="auto">
          <a:xfrm>
            <a:off x="2454862" y="2662074"/>
            <a:ext cx="798972" cy="750665"/>
          </a:xfrm>
          <a:prstGeom prst="mathPlus">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descr="PHP.png">
            <a:extLst>
              <a:ext uri="{FF2B5EF4-FFF2-40B4-BE49-F238E27FC236}">
                <a16:creationId xmlns:a16="http://schemas.microsoft.com/office/drawing/2014/main" id="{1933C9F3-B1A3-404B-B401-5DA58FCB012F}"/>
              </a:ext>
            </a:extLst>
          </p:cNvPr>
          <p:cNvPicPr>
            <a:picLocks noChangeAspect="1"/>
          </p:cNvPicPr>
          <p:nvPr/>
        </p:nvPicPr>
        <p:blipFill>
          <a:blip r:embed="rId7" cstate="print"/>
          <a:stretch>
            <a:fillRect/>
          </a:stretch>
        </p:blipFill>
        <p:spPr>
          <a:xfrm>
            <a:off x="3648440" y="2513626"/>
            <a:ext cx="625793" cy="347459"/>
          </a:xfrm>
          <a:prstGeom prst="rect">
            <a:avLst/>
          </a:prstGeom>
        </p:spPr>
      </p:pic>
      <p:pic>
        <p:nvPicPr>
          <p:cNvPr id="10" name="Picture 9">
            <a:extLst>
              <a:ext uri="{FF2B5EF4-FFF2-40B4-BE49-F238E27FC236}">
                <a16:creationId xmlns:a16="http://schemas.microsoft.com/office/drawing/2014/main" id="{6B6EFBEE-1745-4572-A3A0-C94FBE9996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5272" y="3667420"/>
            <a:ext cx="889714" cy="248301"/>
          </a:xfrm>
          <a:prstGeom prst="rect">
            <a:avLst/>
          </a:prstGeom>
        </p:spPr>
      </p:pic>
      <p:pic>
        <p:nvPicPr>
          <p:cNvPr id="14" name="Picture 13">
            <a:extLst>
              <a:ext uri="{FF2B5EF4-FFF2-40B4-BE49-F238E27FC236}">
                <a16:creationId xmlns:a16="http://schemas.microsoft.com/office/drawing/2014/main" id="{7E43273E-563B-4F1A-9ABD-EB82981B4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81963" y="2509460"/>
            <a:ext cx="412911" cy="473974"/>
          </a:xfrm>
          <a:prstGeom prst="rect">
            <a:avLst/>
          </a:prstGeom>
        </p:spPr>
      </p:pic>
      <p:sp>
        <p:nvSpPr>
          <p:cNvPr id="4" name="TextBox 3">
            <a:extLst>
              <a:ext uri="{FF2B5EF4-FFF2-40B4-BE49-F238E27FC236}">
                <a16:creationId xmlns:a16="http://schemas.microsoft.com/office/drawing/2014/main" id="{B3C97987-8DF5-4F70-8D98-51C7F348660F}"/>
              </a:ext>
            </a:extLst>
          </p:cNvPr>
          <p:cNvSpPr txBox="1"/>
          <p:nvPr/>
        </p:nvSpPr>
        <p:spPr>
          <a:xfrm>
            <a:off x="3089521" y="3540942"/>
            <a:ext cx="1501329" cy="544688"/>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.NET Core</a:t>
            </a:r>
          </a:p>
        </p:txBody>
      </p:sp>
      <p:sp>
        <p:nvSpPr>
          <p:cNvPr id="16" name="TextBox 15">
            <a:extLst>
              <a:ext uri="{FF2B5EF4-FFF2-40B4-BE49-F238E27FC236}">
                <a16:creationId xmlns:a16="http://schemas.microsoft.com/office/drawing/2014/main" id="{FB6E925A-32E8-4DCA-87C8-1D016B586021}"/>
              </a:ext>
            </a:extLst>
          </p:cNvPr>
          <p:cNvSpPr txBox="1"/>
          <p:nvPr/>
        </p:nvSpPr>
        <p:spPr>
          <a:xfrm>
            <a:off x="7942927" y="3653563"/>
            <a:ext cx="2983407" cy="544688"/>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Web App for Containers</a:t>
            </a:r>
          </a:p>
        </p:txBody>
      </p:sp>
      <p:sp>
        <p:nvSpPr>
          <p:cNvPr id="17" name="Rectangle 16">
            <a:extLst>
              <a:ext uri="{FF2B5EF4-FFF2-40B4-BE49-F238E27FC236}">
                <a16:creationId xmlns:a16="http://schemas.microsoft.com/office/drawing/2014/main" id="{650BF473-AB7D-4113-8707-B041313841D9}"/>
              </a:ext>
            </a:extLst>
          </p:cNvPr>
          <p:cNvSpPr/>
          <p:nvPr/>
        </p:nvSpPr>
        <p:spPr>
          <a:xfrm>
            <a:off x="707993" y="4932148"/>
            <a:ext cx="11014780" cy="1300878"/>
          </a:xfrm>
          <a:prstGeom prst="rect">
            <a:avLst/>
          </a:prstGeom>
          <a:solidFill>
            <a:schemeClr val="tx2"/>
          </a:solidFill>
        </p:spPr>
        <p:txBody>
          <a:bodyPr wrap="square">
            <a:spAutoFit/>
          </a:bodyPr>
          <a:lstStyle/>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7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Deploy to Azure in seconds </a:t>
            </a:r>
          </a:p>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Scale easily on demand</a:t>
            </a:r>
          </a:p>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Designed for your agile web development needs</a:t>
            </a:r>
          </a:p>
          <a:p>
            <a:pPr marL="687256" marR="0" lvl="0" indent="-571390" algn="ctr" defTabSz="932293"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7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A7863972-D3C7-41E9-BBD4-B4FD0D6DE2FE}"/>
              </a:ext>
            </a:extLst>
          </p:cNvPr>
          <p:cNvCxnSpPr>
            <a:cxnSpLocks/>
          </p:cNvCxnSpPr>
          <p:nvPr/>
        </p:nvCxnSpPr>
        <p:spPr>
          <a:xfrm>
            <a:off x="6315740" y="1361408"/>
            <a:ext cx="0" cy="2827891"/>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6228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CA8B-0F4B-40BB-9D17-1146D30EAC09}"/>
              </a:ext>
            </a:extLst>
          </p:cNvPr>
          <p:cNvSpPr>
            <a:spLocks noGrp="1"/>
          </p:cNvSpPr>
          <p:nvPr>
            <p:ph type="title"/>
          </p:nvPr>
        </p:nvSpPr>
        <p:spPr/>
        <p:txBody>
          <a:bodyPr/>
          <a:lstStyle/>
          <a:p>
            <a:r>
              <a:rPr lang="fr-BE" dirty="0"/>
              <a:t>Containers as Web Apps - Benefit</a:t>
            </a:r>
          </a:p>
        </p:txBody>
      </p:sp>
      <p:sp>
        <p:nvSpPr>
          <p:cNvPr id="3" name="Subtitle 2">
            <a:extLst>
              <a:ext uri="{FF2B5EF4-FFF2-40B4-BE49-F238E27FC236}">
                <a16:creationId xmlns:a16="http://schemas.microsoft.com/office/drawing/2014/main" id="{23BD8DF7-616C-4654-94E3-870507ADD1B7}"/>
              </a:ext>
            </a:extLst>
          </p:cNvPr>
          <p:cNvSpPr>
            <a:spLocks noGrp="1"/>
          </p:cNvSpPr>
          <p:nvPr>
            <p:ph type="subTitle" idx="27"/>
          </p:nvPr>
        </p:nvSpPr>
        <p:spPr>
          <a:xfrm>
            <a:off x="207818" y="807720"/>
            <a:ext cx="11277600" cy="553998"/>
          </a:xfrm>
        </p:spPr>
        <p:txBody>
          <a:bodyPr/>
          <a:lstStyle/>
          <a:p>
            <a:r>
              <a:rPr lang="fr-BE" dirty="0" err="1">
                <a:solidFill>
                  <a:schemeClr val="tx2"/>
                </a:solidFill>
              </a:rPr>
              <a:t>Why</a:t>
            </a:r>
            <a:r>
              <a:rPr lang="fr-BE" dirty="0">
                <a:solidFill>
                  <a:schemeClr val="tx2"/>
                </a:solidFill>
              </a:rPr>
              <a:t> running Containers as Azure Web Apps</a:t>
            </a:r>
          </a:p>
        </p:txBody>
      </p:sp>
      <p:sp>
        <p:nvSpPr>
          <p:cNvPr id="5" name="Content Placeholder 4">
            <a:extLst>
              <a:ext uri="{FF2B5EF4-FFF2-40B4-BE49-F238E27FC236}">
                <a16:creationId xmlns:a16="http://schemas.microsoft.com/office/drawing/2014/main" id="{8C477912-781D-4FAD-85DE-72DC4150AFED}"/>
              </a:ext>
            </a:extLst>
          </p:cNvPr>
          <p:cNvSpPr>
            <a:spLocks noGrp="1"/>
          </p:cNvSpPr>
          <p:nvPr>
            <p:ph idx="33"/>
          </p:nvPr>
        </p:nvSpPr>
        <p:spPr>
          <a:xfrm>
            <a:off x="215769" y="1623060"/>
            <a:ext cx="10630178" cy="4514047"/>
          </a:xfrm>
        </p:spPr>
        <p:txBody>
          <a:bodyPr/>
          <a:lstStyle/>
          <a:p>
            <a:pPr marL="457200" indent="-457200">
              <a:buClr>
                <a:schemeClr val="tx1"/>
              </a:buClr>
              <a:buFont typeface="Wingdings" panose="05000000000000000000" pitchFamily="2" charset="2"/>
              <a:buChar char="§"/>
            </a:pPr>
            <a:r>
              <a:rPr lang="fr-BE" dirty="0" err="1"/>
              <a:t>Treat</a:t>
            </a:r>
            <a:r>
              <a:rPr lang="fr-BE" dirty="0"/>
              <a:t> the container as a web app</a:t>
            </a:r>
          </a:p>
          <a:p>
            <a:pPr marL="457200" indent="-457200">
              <a:buClr>
                <a:schemeClr val="tx1"/>
              </a:buClr>
              <a:buFont typeface="Wingdings" panose="05000000000000000000" pitchFamily="2" charset="2"/>
              <a:buChar char="§"/>
            </a:pPr>
            <a:r>
              <a:rPr lang="fr-BE" dirty="0"/>
              <a:t>All </a:t>
            </a:r>
            <a:r>
              <a:rPr lang="fr-BE" dirty="0" err="1"/>
              <a:t>common</a:t>
            </a:r>
            <a:r>
              <a:rPr lang="fr-BE" dirty="0"/>
              <a:t> Azure Web App </a:t>
            </a:r>
            <a:r>
              <a:rPr lang="fr-BE" dirty="0" err="1"/>
              <a:t>features</a:t>
            </a:r>
            <a:r>
              <a:rPr lang="fr-BE" dirty="0"/>
              <a:t> are </a:t>
            </a:r>
            <a:r>
              <a:rPr lang="fr-BE" dirty="0" err="1"/>
              <a:t>valid</a:t>
            </a:r>
            <a:r>
              <a:rPr lang="fr-BE" dirty="0"/>
              <a:t> for Containers as </a:t>
            </a:r>
            <a:r>
              <a:rPr lang="fr-BE" dirty="0" err="1"/>
              <a:t>well</a:t>
            </a:r>
            <a:r>
              <a:rPr lang="fr-BE" dirty="0"/>
              <a:t>:</a:t>
            </a:r>
          </a:p>
          <a:p>
            <a:pPr marL="457200" lvl="1" indent="-457200">
              <a:buClr>
                <a:schemeClr val="tx1"/>
              </a:buClr>
              <a:buFont typeface="Wingdings" panose="05000000000000000000" pitchFamily="2" charset="2"/>
              <a:buChar char="§"/>
            </a:pPr>
            <a:r>
              <a:rPr lang="fr-BE" dirty="0">
                <a:solidFill>
                  <a:schemeClr val="tx2"/>
                </a:solidFill>
              </a:rPr>
              <a:t>Backup</a:t>
            </a:r>
          </a:p>
          <a:p>
            <a:pPr marL="457200" lvl="1" indent="-457200">
              <a:buClr>
                <a:schemeClr val="tx1"/>
              </a:buClr>
              <a:buFont typeface="Wingdings" panose="05000000000000000000" pitchFamily="2" charset="2"/>
              <a:buChar char="§"/>
            </a:pPr>
            <a:r>
              <a:rPr lang="fr-BE" dirty="0">
                <a:solidFill>
                  <a:schemeClr val="tx2"/>
                </a:solidFill>
              </a:rPr>
              <a:t>Monitoring</a:t>
            </a:r>
          </a:p>
          <a:p>
            <a:pPr marL="457200" lvl="1" indent="-457200">
              <a:buClr>
                <a:schemeClr val="tx1"/>
              </a:buClr>
              <a:buFont typeface="Wingdings" panose="05000000000000000000" pitchFamily="2" charset="2"/>
              <a:buChar char="§"/>
            </a:pPr>
            <a:r>
              <a:rPr lang="fr-BE" dirty="0">
                <a:solidFill>
                  <a:schemeClr val="tx2"/>
                </a:solidFill>
              </a:rPr>
              <a:t>App Insights</a:t>
            </a:r>
          </a:p>
          <a:p>
            <a:pPr marL="457200" lvl="1" indent="-457200">
              <a:buClr>
                <a:schemeClr val="tx1"/>
              </a:buClr>
              <a:buFont typeface="Wingdings" panose="05000000000000000000" pitchFamily="2" charset="2"/>
              <a:buChar char="§"/>
            </a:pPr>
            <a:r>
              <a:rPr lang="fr-BE" dirty="0">
                <a:solidFill>
                  <a:schemeClr val="tx2"/>
                </a:solidFill>
              </a:rPr>
              <a:t>App Service Plan (</a:t>
            </a:r>
            <a:r>
              <a:rPr lang="fr-BE" dirty="0" err="1">
                <a:solidFill>
                  <a:schemeClr val="tx2"/>
                </a:solidFill>
              </a:rPr>
              <a:t>Although</a:t>
            </a:r>
            <a:r>
              <a:rPr lang="fr-BE" dirty="0">
                <a:solidFill>
                  <a:schemeClr val="tx2"/>
                </a:solidFill>
              </a:rPr>
              <a:t> the plans are </a:t>
            </a:r>
            <a:r>
              <a:rPr lang="fr-BE" dirty="0" err="1">
                <a:solidFill>
                  <a:schemeClr val="tx2"/>
                </a:solidFill>
              </a:rPr>
              <a:t>different</a:t>
            </a:r>
            <a:r>
              <a:rPr lang="fr-BE" dirty="0">
                <a:solidFill>
                  <a:schemeClr val="tx2"/>
                </a:solidFill>
              </a:rPr>
              <a:t> for containers!)</a:t>
            </a:r>
          </a:p>
          <a:p>
            <a:pPr marL="457200" indent="-457200">
              <a:buClr>
                <a:schemeClr val="tx1"/>
              </a:buClr>
              <a:buFont typeface="Wingdings" panose="05000000000000000000" pitchFamily="2" charset="2"/>
              <a:buChar char="§"/>
            </a:pPr>
            <a:endParaRPr lang="fr-BE" dirty="0"/>
          </a:p>
        </p:txBody>
      </p:sp>
    </p:spTree>
    <p:extLst>
      <p:ext uri="{BB962C8B-B14F-4D97-AF65-F5344CB8AC3E}">
        <p14:creationId xmlns:p14="http://schemas.microsoft.com/office/powerpoint/2010/main" val="678004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Azure App Service:  Build and Deploy Options</a:t>
            </a:r>
            <a:br>
              <a:rPr lang="en-US" dirty="0"/>
            </a:br>
            <a:r>
              <a:rPr lang="en-US" sz="2400" dirty="0">
                <a:latin typeface="+mn-lt"/>
              </a:rPr>
              <a:t>Deploying</a:t>
            </a:r>
            <a:r>
              <a:rPr lang="en-US" dirty="0"/>
              <a:t> </a:t>
            </a:r>
            <a:r>
              <a:rPr lang="en-US" sz="2400" dirty="0">
                <a:latin typeface="+mn-lt"/>
              </a:rPr>
              <a:t>containers</a:t>
            </a:r>
          </a:p>
        </p:txBody>
      </p:sp>
      <p:grpSp>
        <p:nvGrpSpPr>
          <p:cNvPr id="25" name="Group 24">
            <a:extLst>
              <a:ext uri="{FF2B5EF4-FFF2-40B4-BE49-F238E27FC236}">
                <a16:creationId xmlns:a16="http://schemas.microsoft.com/office/drawing/2014/main" id="{4A1339C9-6829-4995-BF69-7B34376ADBB0}"/>
              </a:ext>
            </a:extLst>
          </p:cNvPr>
          <p:cNvGrpSpPr/>
          <p:nvPr/>
        </p:nvGrpSpPr>
        <p:grpSpPr>
          <a:xfrm>
            <a:off x="9865260" y="3113891"/>
            <a:ext cx="2144110" cy="1500316"/>
            <a:chOff x="8539480" y="2822375"/>
            <a:chExt cx="2144110" cy="1500316"/>
          </a:xfrm>
        </p:grpSpPr>
        <p:pic>
          <p:nvPicPr>
            <p:cNvPr id="20" name="Graphic 19">
              <a:extLst>
                <a:ext uri="{FF2B5EF4-FFF2-40B4-BE49-F238E27FC236}">
                  <a16:creationId xmlns:a16="http://schemas.microsoft.com/office/drawing/2014/main" id="{26D5F1FA-400C-4E43-A62B-3FC5FA2A3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1501" y="2822375"/>
              <a:ext cx="885825" cy="885825"/>
            </a:xfrm>
            <a:prstGeom prst="rect">
              <a:avLst/>
            </a:prstGeom>
          </p:spPr>
        </p:pic>
        <p:sp>
          <p:nvSpPr>
            <p:cNvPr id="24" name="TextBox 23">
              <a:extLst>
                <a:ext uri="{FF2B5EF4-FFF2-40B4-BE49-F238E27FC236}">
                  <a16:creationId xmlns:a16="http://schemas.microsoft.com/office/drawing/2014/main" id="{F0AD6D54-95F2-493F-B8BB-7228DAC30889}"/>
                </a:ext>
              </a:extLst>
            </p:cNvPr>
            <p:cNvSpPr txBox="1"/>
            <p:nvPr/>
          </p:nvSpPr>
          <p:spPr>
            <a:xfrm>
              <a:off x="8539480" y="3768693"/>
              <a:ext cx="2144110" cy="55399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Runnable web app</a:t>
              </a:r>
            </a:p>
            <a:p>
              <a:pPr algn="l"/>
              <a:r>
                <a:rPr lang="en-US" sz="1600" dirty="0">
                  <a:gradFill>
                    <a:gsLst>
                      <a:gs pos="2917">
                        <a:schemeClr val="tx1"/>
                      </a:gs>
                      <a:gs pos="30000">
                        <a:schemeClr val="tx1"/>
                      </a:gs>
                    </a:gsLst>
                    <a:lin ang="5400000" scaled="0"/>
                  </a:gradFill>
                </a:rPr>
                <a:t>in Azure App Service</a:t>
              </a:r>
            </a:p>
          </p:txBody>
        </p:sp>
      </p:grpSp>
      <p:pic>
        <p:nvPicPr>
          <p:cNvPr id="15" name="Picture 6" descr="Image result for docker hub logo">
            <a:extLst>
              <a:ext uri="{FF2B5EF4-FFF2-40B4-BE49-F238E27FC236}">
                <a16:creationId xmlns:a16="http://schemas.microsoft.com/office/drawing/2014/main" id="{9F73DCCC-4332-4EC4-956B-67ACB6F2D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203" y="4768166"/>
            <a:ext cx="3434710" cy="11806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F441A7-54D0-45ED-870F-C3950EC9937B}"/>
              </a:ext>
            </a:extLst>
          </p:cNvPr>
          <p:cNvSpPr txBox="1"/>
          <p:nvPr/>
        </p:nvSpPr>
        <p:spPr>
          <a:xfrm>
            <a:off x="7544553" y="3208849"/>
            <a:ext cx="2609177" cy="307777"/>
          </a:xfrm>
          <a:prstGeom prst="rect">
            <a:avLst/>
          </a:prstGeom>
          <a:noFill/>
        </p:spPr>
        <p:txBody>
          <a:bodyPr wrap="square" lIns="0" tIns="0" rIns="0" bIns="0" rtlCol="0">
            <a:spAutoFit/>
          </a:bodyPr>
          <a:lstStyle/>
          <a:p>
            <a:pPr algn="l"/>
            <a:r>
              <a:rPr lang="en-US" sz="2000" i="1" dirty="0">
                <a:gradFill>
                  <a:gsLst>
                    <a:gs pos="2917">
                      <a:schemeClr val="tx1"/>
                    </a:gs>
                    <a:gs pos="30000">
                      <a:schemeClr val="tx1"/>
                    </a:gs>
                  </a:gsLst>
                  <a:lin ang="5400000" scaled="0"/>
                </a:gradFill>
              </a:rPr>
              <a:t>Pulls container image</a:t>
            </a:r>
          </a:p>
        </p:txBody>
      </p:sp>
      <p:sp>
        <p:nvSpPr>
          <p:cNvPr id="14" name="TextBox 13">
            <a:extLst>
              <a:ext uri="{FF2B5EF4-FFF2-40B4-BE49-F238E27FC236}">
                <a16:creationId xmlns:a16="http://schemas.microsoft.com/office/drawing/2014/main" id="{0ACA06ED-6006-43DF-AF37-95F445002698}"/>
              </a:ext>
            </a:extLst>
          </p:cNvPr>
          <p:cNvSpPr txBox="1"/>
          <p:nvPr/>
        </p:nvSpPr>
        <p:spPr>
          <a:xfrm>
            <a:off x="5467053" y="5724560"/>
            <a:ext cx="1506472" cy="30872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Docker Hub</a:t>
            </a:r>
          </a:p>
        </p:txBody>
      </p:sp>
      <p:grpSp>
        <p:nvGrpSpPr>
          <p:cNvPr id="6" name="Group 5">
            <a:extLst>
              <a:ext uri="{FF2B5EF4-FFF2-40B4-BE49-F238E27FC236}">
                <a16:creationId xmlns:a16="http://schemas.microsoft.com/office/drawing/2014/main" id="{A4BCBA58-AC93-4856-8E13-25F7338A9EE5}"/>
              </a:ext>
            </a:extLst>
          </p:cNvPr>
          <p:cNvGrpSpPr/>
          <p:nvPr/>
        </p:nvGrpSpPr>
        <p:grpSpPr>
          <a:xfrm>
            <a:off x="888227" y="2010952"/>
            <a:ext cx="1743551" cy="1193602"/>
            <a:chOff x="274435" y="2732858"/>
            <a:chExt cx="1743551" cy="1193602"/>
          </a:xfrm>
        </p:grpSpPr>
        <p:sp>
          <p:nvSpPr>
            <p:cNvPr id="3" name="TextBox 2">
              <a:extLst>
                <a:ext uri="{FF2B5EF4-FFF2-40B4-BE49-F238E27FC236}">
                  <a16:creationId xmlns:a16="http://schemas.microsoft.com/office/drawing/2014/main" id="{A34ABA8B-E96A-4DD5-BC6B-0B88E283CA47}"/>
                </a:ext>
              </a:extLst>
            </p:cNvPr>
            <p:cNvSpPr txBox="1"/>
            <p:nvPr/>
          </p:nvSpPr>
          <p:spPr>
            <a:xfrm>
              <a:off x="274435" y="3618683"/>
              <a:ext cx="1743551"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Azure Pipelines</a:t>
              </a:r>
            </a:p>
          </p:txBody>
        </p:sp>
        <p:pic>
          <p:nvPicPr>
            <p:cNvPr id="5" name="Graphic 4">
              <a:extLst>
                <a:ext uri="{FF2B5EF4-FFF2-40B4-BE49-F238E27FC236}">
                  <a16:creationId xmlns:a16="http://schemas.microsoft.com/office/drawing/2014/main" id="{2D770EF3-7E12-42D1-A1F3-34687B56B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297" y="2732858"/>
              <a:ext cx="885825" cy="885825"/>
            </a:xfrm>
            <a:prstGeom prst="rect">
              <a:avLst/>
            </a:prstGeom>
          </p:spPr>
        </p:pic>
      </p:grpSp>
      <p:grpSp>
        <p:nvGrpSpPr>
          <p:cNvPr id="13" name="Group 12">
            <a:extLst>
              <a:ext uri="{FF2B5EF4-FFF2-40B4-BE49-F238E27FC236}">
                <a16:creationId xmlns:a16="http://schemas.microsoft.com/office/drawing/2014/main" id="{61103614-E76E-4C89-9AF8-1AEF5ADCA222}"/>
              </a:ext>
            </a:extLst>
          </p:cNvPr>
          <p:cNvGrpSpPr/>
          <p:nvPr/>
        </p:nvGrpSpPr>
        <p:grpSpPr>
          <a:xfrm>
            <a:off x="4776255" y="1460390"/>
            <a:ext cx="2920114" cy="1398319"/>
            <a:chOff x="4491775" y="1460389"/>
            <a:chExt cx="2920114" cy="1398319"/>
          </a:xfrm>
        </p:grpSpPr>
        <p:pic>
          <p:nvPicPr>
            <p:cNvPr id="16" name="Picture 10" descr="Image result for azure container registry logo">
              <a:extLst>
                <a:ext uri="{FF2B5EF4-FFF2-40B4-BE49-F238E27FC236}">
                  <a16:creationId xmlns:a16="http://schemas.microsoft.com/office/drawing/2014/main" id="{394B2727-FA39-4F20-AA9D-0CF8D1B851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3028" y="1460389"/>
              <a:ext cx="1290659" cy="12906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0D6ABCE-3027-4F44-A081-56A766A0A363}"/>
                </a:ext>
              </a:extLst>
            </p:cNvPr>
            <p:cNvSpPr txBox="1"/>
            <p:nvPr/>
          </p:nvSpPr>
          <p:spPr>
            <a:xfrm>
              <a:off x="4491775" y="2550931"/>
              <a:ext cx="292011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Private container registry</a:t>
              </a:r>
            </a:p>
          </p:txBody>
        </p:sp>
      </p:grpSp>
      <p:pic>
        <p:nvPicPr>
          <p:cNvPr id="19" name="Graphic 18" descr="Circles with arrows">
            <a:extLst>
              <a:ext uri="{FF2B5EF4-FFF2-40B4-BE49-F238E27FC236}">
                <a16:creationId xmlns:a16="http://schemas.microsoft.com/office/drawing/2014/main" id="{524E3254-85F9-40C1-95B0-C1379FE3BF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5714" y="4002569"/>
            <a:ext cx="1353712" cy="1371600"/>
          </a:xfrm>
          <a:prstGeom prst="rect">
            <a:avLst/>
          </a:prstGeom>
        </p:spPr>
      </p:pic>
      <p:sp>
        <p:nvSpPr>
          <p:cNvPr id="8" name="TextBox 7">
            <a:extLst>
              <a:ext uri="{FF2B5EF4-FFF2-40B4-BE49-F238E27FC236}">
                <a16:creationId xmlns:a16="http://schemas.microsoft.com/office/drawing/2014/main" id="{86E96106-8309-462A-8036-86F6F9C60F5E}"/>
              </a:ext>
            </a:extLst>
          </p:cNvPr>
          <p:cNvSpPr txBox="1"/>
          <p:nvPr/>
        </p:nvSpPr>
        <p:spPr>
          <a:xfrm>
            <a:off x="753310" y="5195345"/>
            <a:ext cx="4077577" cy="1231106"/>
          </a:xfrm>
          <a:prstGeom prst="rect">
            <a:avLst/>
          </a:prstGeom>
          <a:noFill/>
        </p:spPr>
        <p:txBody>
          <a:bodyPr wrap="square" lIns="0" tIns="0" rIns="0" bIns="0" rtlCol="0">
            <a:spAutoFit/>
          </a:bodyPr>
          <a:lstStyle/>
          <a:p>
            <a:pPr algn="l"/>
            <a:r>
              <a:rPr lang="en-US" sz="2000" i="1" dirty="0">
                <a:gradFill>
                  <a:gsLst>
                    <a:gs pos="2917">
                      <a:schemeClr val="tx1"/>
                    </a:gs>
                    <a:gs pos="30000">
                      <a:schemeClr val="tx1"/>
                    </a:gs>
                  </a:gsLst>
                  <a:lin ang="5400000" scaled="0"/>
                </a:gradFill>
              </a:rPr>
              <a:t>Docker build</a:t>
            </a:r>
            <a:r>
              <a:rPr lang="en-US" sz="2000" dirty="0">
                <a:gradFill>
                  <a:gsLst>
                    <a:gs pos="2917">
                      <a:schemeClr val="tx1"/>
                    </a:gs>
                    <a:gs pos="30000">
                      <a:schemeClr val="tx1"/>
                    </a:gs>
                  </a:gsLst>
                  <a:lin ang="5400000" scaled="0"/>
                </a:gradFill>
              </a:rPr>
              <a:t>:</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Docker Hub build</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Docker build on dev machine</a:t>
            </a:r>
          </a:p>
          <a:p>
            <a:pPr marL="342900" indent="-342900" algn="l">
              <a:buFont typeface="Arial" panose="020B0604020202020204" pitchFamily="34" charset="0"/>
              <a:buChar char="•"/>
            </a:pPr>
            <a:r>
              <a:rPr lang="en-US" sz="2000" dirty="0" err="1">
                <a:gradFill>
                  <a:gsLst>
                    <a:gs pos="2917">
                      <a:schemeClr val="tx1"/>
                    </a:gs>
                    <a:gs pos="30000">
                      <a:schemeClr val="tx1"/>
                    </a:gs>
                  </a:gsLst>
                  <a:lin ang="5400000" scaled="0"/>
                </a:gradFill>
              </a:rPr>
              <a:t>Etc</a:t>
            </a:r>
            <a:r>
              <a:rPr lang="en-US" sz="2000" dirty="0">
                <a:gradFill>
                  <a:gsLst>
                    <a:gs pos="2917">
                      <a:schemeClr val="tx1"/>
                    </a:gs>
                    <a:gs pos="30000">
                      <a:schemeClr val="tx1"/>
                    </a:gs>
                  </a:gsLst>
                  <a:lin ang="5400000" scaled="0"/>
                </a:gradFill>
              </a:rPr>
              <a:t>…</a:t>
            </a:r>
          </a:p>
        </p:txBody>
      </p:sp>
      <p:sp>
        <p:nvSpPr>
          <p:cNvPr id="11" name="Arrow: Right 10">
            <a:extLst>
              <a:ext uri="{FF2B5EF4-FFF2-40B4-BE49-F238E27FC236}">
                <a16:creationId xmlns:a16="http://schemas.microsoft.com/office/drawing/2014/main" id="{D2B79EC1-EE70-489F-8920-FCA16AABFC1B}"/>
              </a:ext>
            </a:extLst>
          </p:cNvPr>
          <p:cNvSpPr/>
          <p:nvPr/>
        </p:nvSpPr>
        <p:spPr bwMode="auto">
          <a:xfrm>
            <a:off x="2744184" y="3498061"/>
            <a:ext cx="1729604" cy="23573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28E51EDD-C43B-4862-A748-7448DAD88023}"/>
              </a:ext>
            </a:extLst>
          </p:cNvPr>
          <p:cNvGrpSpPr/>
          <p:nvPr/>
        </p:nvGrpSpPr>
        <p:grpSpPr>
          <a:xfrm>
            <a:off x="4818768" y="2969870"/>
            <a:ext cx="2920114" cy="1398116"/>
            <a:chOff x="4492567" y="1460389"/>
            <a:chExt cx="2920114" cy="1398116"/>
          </a:xfrm>
        </p:grpSpPr>
        <p:pic>
          <p:nvPicPr>
            <p:cNvPr id="29" name="Picture 10" descr="Image result for azure container registry logo">
              <a:extLst>
                <a:ext uri="{FF2B5EF4-FFF2-40B4-BE49-F238E27FC236}">
                  <a16:creationId xmlns:a16="http://schemas.microsoft.com/office/drawing/2014/main" id="{E9C206ED-B1DC-4AB8-B6BE-4AFBE6630A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3028" y="1460389"/>
              <a:ext cx="1290659" cy="129065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4DD037F-B379-4177-B779-6CA34E01B0BE}"/>
                </a:ext>
              </a:extLst>
            </p:cNvPr>
            <p:cNvSpPr txBox="1"/>
            <p:nvPr/>
          </p:nvSpPr>
          <p:spPr>
            <a:xfrm>
              <a:off x="4492567" y="2550728"/>
              <a:ext cx="292011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Azure Container Registry</a:t>
              </a:r>
            </a:p>
          </p:txBody>
        </p:sp>
      </p:grpSp>
      <p:sp>
        <p:nvSpPr>
          <p:cNvPr id="31" name="Arrow: Right 30">
            <a:extLst>
              <a:ext uri="{FF2B5EF4-FFF2-40B4-BE49-F238E27FC236}">
                <a16:creationId xmlns:a16="http://schemas.microsoft.com/office/drawing/2014/main" id="{B7E5D0A0-3F9E-4042-AF4B-D9772648642C}"/>
              </a:ext>
            </a:extLst>
          </p:cNvPr>
          <p:cNvSpPr/>
          <p:nvPr/>
        </p:nvSpPr>
        <p:spPr bwMode="auto">
          <a:xfrm rot="10800000">
            <a:off x="7900323" y="3520045"/>
            <a:ext cx="1729604" cy="22283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354F5261-63BD-42A6-97AC-66E97BDF7747}"/>
              </a:ext>
            </a:extLst>
          </p:cNvPr>
          <p:cNvSpPr txBox="1"/>
          <p:nvPr/>
        </p:nvSpPr>
        <p:spPr>
          <a:xfrm>
            <a:off x="2740184" y="3267895"/>
            <a:ext cx="1533579" cy="307777"/>
          </a:xfrm>
          <a:prstGeom prst="rect">
            <a:avLst/>
          </a:prstGeom>
          <a:noFill/>
        </p:spPr>
        <p:txBody>
          <a:bodyPr wrap="square" lIns="0" tIns="0" rIns="0" bIns="0" rtlCol="0">
            <a:spAutoFit/>
          </a:bodyPr>
          <a:lstStyle/>
          <a:p>
            <a:pPr algn="l"/>
            <a:r>
              <a:rPr lang="en-US" sz="2000" i="1" dirty="0">
                <a:gradFill>
                  <a:gsLst>
                    <a:gs pos="2917">
                      <a:schemeClr val="tx1"/>
                    </a:gs>
                    <a:gs pos="30000">
                      <a:schemeClr val="tx1"/>
                    </a:gs>
                  </a:gsLst>
                  <a:lin ang="5400000" scaled="0"/>
                </a:gradFill>
              </a:rPr>
              <a:t>Docker push</a:t>
            </a:r>
          </a:p>
        </p:txBody>
      </p:sp>
    </p:spTree>
    <p:extLst>
      <p:ext uri="{BB962C8B-B14F-4D97-AF65-F5344CB8AC3E}">
        <p14:creationId xmlns:p14="http://schemas.microsoft.com/office/powerpoint/2010/main" val="143042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8" grpId="0"/>
      <p:bldP spid="11" grpId="0" animBg="1"/>
      <p:bldP spid="31" grpId="0" animBg="1"/>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app for containers</a:t>
            </a:r>
          </a:p>
        </p:txBody>
      </p:sp>
      <p:sp>
        <p:nvSpPr>
          <p:cNvPr id="70" name="TextBox 69"/>
          <p:cNvSpPr txBox="1"/>
          <p:nvPr/>
        </p:nvSpPr>
        <p:spPr>
          <a:xfrm>
            <a:off x="270067" y="1623070"/>
            <a:ext cx="3854082" cy="4764022"/>
          </a:xfrm>
          <a:prstGeom prst="rect">
            <a:avLst/>
          </a:prstGeom>
          <a:solidFill>
            <a:srgbClr val="00B050"/>
          </a:solidFill>
        </p:spPr>
        <p:txBody>
          <a:bodyPr wrap="square" lIns="175736" tIns="140589" rIns="175736" bIns="140589" rtlCol="0">
            <a:noAutofit/>
          </a:body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sp>
        <p:nvSpPr>
          <p:cNvPr id="71" name="TextBox 70"/>
          <p:cNvSpPr txBox="1"/>
          <p:nvPr/>
        </p:nvSpPr>
        <p:spPr>
          <a:xfrm>
            <a:off x="4168960" y="1623072"/>
            <a:ext cx="3854082" cy="4764022"/>
          </a:xfrm>
          <a:prstGeom prst="rect">
            <a:avLst/>
          </a:prstGeom>
          <a:solidFill>
            <a:srgbClr val="0093FF"/>
          </a:solidFill>
        </p:spPr>
        <p:txBody>
          <a:bodyPr wrap="square" lIns="175736" tIns="140589" rIns="175736" bIns="140589" rtlCol="0">
            <a:noAutofit/>
          </a:body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070173" y="1623070"/>
            <a:ext cx="3854082" cy="4764022"/>
          </a:xfrm>
          <a:prstGeom prst="rect">
            <a:avLst/>
          </a:prstGeom>
          <a:solidFill>
            <a:srgbClr val="002060"/>
          </a:solidFill>
        </p:spPr>
        <p:txBody>
          <a:bodyPr wrap="square" lIns="175736" tIns="140589" rIns="175736" bIns="140589" rtlCol="0">
            <a:noAutofit/>
          </a:body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grpSp>
        <p:nvGrpSpPr>
          <p:cNvPr id="5" name="Group 4">
            <a:extLst>
              <a:ext uri="{FF2B5EF4-FFF2-40B4-BE49-F238E27FC236}">
                <a16:creationId xmlns:a16="http://schemas.microsoft.com/office/drawing/2014/main" id="{88834AD3-99AA-4985-8E00-426A7A8B7556}"/>
              </a:ext>
            </a:extLst>
          </p:cNvPr>
          <p:cNvGrpSpPr/>
          <p:nvPr/>
        </p:nvGrpSpPr>
        <p:grpSpPr>
          <a:xfrm>
            <a:off x="6516172" y="4596651"/>
            <a:ext cx="1080930" cy="1237634"/>
            <a:chOff x="6646894" y="4637695"/>
            <a:chExt cx="1102761" cy="1262630"/>
          </a:xfrm>
        </p:grpSpPr>
        <p:sp>
          <p:nvSpPr>
            <p:cNvPr id="77" name="Freeform 149"/>
            <p:cNvSpPr>
              <a:spLocks noChangeAspect="1" noEditPoints="1"/>
            </p:cNvSpPr>
            <p:nvPr/>
          </p:nvSpPr>
          <p:spPr bwMode="auto">
            <a:xfrm>
              <a:off x="6895855" y="4637695"/>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p:cNvSpPr txBox="1"/>
            <p:nvPr/>
          </p:nvSpPr>
          <p:spPr>
            <a:xfrm>
              <a:off x="6646894" y="5422009"/>
              <a:ext cx="1102761" cy="478316"/>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Backup and</a:t>
              </a:r>
              <a:b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recovery </a:t>
              </a:r>
            </a:p>
          </p:txBody>
        </p:sp>
      </p:grpSp>
      <p:grpSp>
        <p:nvGrpSpPr>
          <p:cNvPr id="33" name="Group 32"/>
          <p:cNvGrpSpPr/>
          <p:nvPr/>
        </p:nvGrpSpPr>
        <p:grpSpPr>
          <a:xfrm>
            <a:off x="4333743" y="2843915"/>
            <a:ext cx="1736952" cy="1198487"/>
            <a:chOff x="4347816" y="2760400"/>
            <a:chExt cx="1772033" cy="12226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TextBox 118"/>
            <p:cNvSpPr txBox="1"/>
            <p:nvPr/>
          </p:nvSpPr>
          <p:spPr>
            <a:xfrm>
              <a:off x="4347816" y="3497262"/>
              <a:ext cx="1772033" cy="485831"/>
            </a:xfrm>
            <a:prstGeom prst="rect">
              <a:avLst/>
            </a:prstGeom>
            <a:noFill/>
          </p:spPr>
          <p:txBody>
            <a:bodyPr wrap="none" lIns="87867" tIns="43934" rIns="87867" bIns="43934" rtlCol="0">
              <a:spAutoFit/>
            </a:bodyPr>
            <a:lstStyle/>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Built-in auto scale</a:t>
              </a:r>
              <a:b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1"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and load balancing </a:t>
              </a:r>
            </a:p>
          </p:txBody>
        </p:sp>
      </p:grpSp>
      <p:grpSp>
        <p:nvGrpSpPr>
          <p:cNvPr id="51" name="Group 50">
            <a:extLst>
              <a:ext uri="{FF2B5EF4-FFF2-40B4-BE49-F238E27FC236}">
                <a16:creationId xmlns:a16="http://schemas.microsoft.com/office/drawing/2014/main" id="{03CC93C1-BF29-4F4C-A010-DBA9782BEB67}"/>
              </a:ext>
            </a:extLst>
          </p:cNvPr>
          <p:cNvGrpSpPr/>
          <p:nvPr/>
        </p:nvGrpSpPr>
        <p:grpSpPr>
          <a:xfrm>
            <a:off x="8345125" y="4758479"/>
            <a:ext cx="1395733" cy="893665"/>
            <a:chOff x="530104" y="4735511"/>
            <a:chExt cx="1452476" cy="929995"/>
          </a:xfrm>
        </p:grpSpPr>
        <p:sp>
          <p:nvSpPr>
            <p:cNvPr id="52" name="Freeform 118">
              <a:extLst>
                <a:ext uri="{FF2B5EF4-FFF2-40B4-BE49-F238E27FC236}">
                  <a16:creationId xmlns:a16="http://schemas.microsoft.com/office/drawing/2014/main" id="{36BEB77A-547D-4005-8476-28AD1EC32B55}"/>
                </a:ext>
              </a:extLst>
            </p:cNvPr>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385F483E-2F2A-46BD-8D8E-6557FDA0EF32}"/>
                </a:ext>
              </a:extLst>
            </p:cNvPr>
            <p:cNvSpPr txBox="1"/>
            <p:nvPr/>
          </p:nvSpPr>
          <p:spPr>
            <a:xfrm>
              <a:off x="530104" y="5379331"/>
              <a:ext cx="1452476" cy="286175"/>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AAD integrated </a:t>
              </a:r>
            </a:p>
          </p:txBody>
        </p:sp>
      </p:grpSp>
      <p:grpSp>
        <p:nvGrpSpPr>
          <p:cNvPr id="54" name="Group 53">
            <a:extLst>
              <a:ext uri="{FF2B5EF4-FFF2-40B4-BE49-F238E27FC236}">
                <a16:creationId xmlns:a16="http://schemas.microsoft.com/office/drawing/2014/main" id="{22FAF250-C243-4518-9635-635B7DDAC9FD}"/>
              </a:ext>
            </a:extLst>
          </p:cNvPr>
          <p:cNvGrpSpPr/>
          <p:nvPr/>
        </p:nvGrpSpPr>
        <p:grpSpPr>
          <a:xfrm>
            <a:off x="9931535" y="4687582"/>
            <a:ext cx="1735349" cy="968355"/>
            <a:chOff x="2316187" y="4661692"/>
            <a:chExt cx="1805897" cy="1007722"/>
          </a:xfrm>
        </p:grpSpPr>
        <p:sp>
          <p:nvSpPr>
            <p:cNvPr id="55" name="Freeform 144">
              <a:extLst>
                <a:ext uri="{FF2B5EF4-FFF2-40B4-BE49-F238E27FC236}">
                  <a16:creationId xmlns:a16="http://schemas.microsoft.com/office/drawing/2014/main" id="{05111695-FA27-496E-9BA2-3FE76A751C32}"/>
                </a:ext>
              </a:extLst>
            </p:cNvPr>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E762C8D-08AD-46D2-B0DB-A644F6A38281}"/>
                </a:ext>
              </a:extLst>
            </p:cNvPr>
            <p:cNvSpPr txBox="1"/>
            <p:nvPr/>
          </p:nvSpPr>
          <p:spPr>
            <a:xfrm>
              <a:off x="2316187" y="5379331"/>
              <a:ext cx="1805897" cy="290083"/>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Secure + compliant </a:t>
              </a:r>
            </a:p>
          </p:txBody>
        </p:sp>
      </p:grpSp>
      <p:grpSp>
        <p:nvGrpSpPr>
          <p:cNvPr id="57" name="Group 56">
            <a:extLst>
              <a:ext uri="{FF2B5EF4-FFF2-40B4-BE49-F238E27FC236}">
                <a16:creationId xmlns:a16="http://schemas.microsoft.com/office/drawing/2014/main" id="{C85CE7EA-DBD3-4485-94E5-5C0A37D95983}"/>
              </a:ext>
            </a:extLst>
          </p:cNvPr>
          <p:cNvGrpSpPr/>
          <p:nvPr/>
        </p:nvGrpSpPr>
        <p:grpSpPr>
          <a:xfrm>
            <a:off x="8321168" y="2778630"/>
            <a:ext cx="1443645" cy="1263805"/>
            <a:chOff x="505174" y="2669912"/>
            <a:chExt cx="1502335" cy="1315183"/>
          </a:xfrm>
        </p:grpSpPr>
        <p:sp>
          <p:nvSpPr>
            <p:cNvPr id="58" name="Freeform 90">
              <a:extLst>
                <a:ext uri="{FF2B5EF4-FFF2-40B4-BE49-F238E27FC236}">
                  <a16:creationId xmlns:a16="http://schemas.microsoft.com/office/drawing/2014/main" id="{A4CA7453-D563-4ACF-B2E0-AB115343EADA}"/>
                </a:ext>
              </a:extLst>
            </p:cNvPr>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861236E6-8091-434B-B109-8EAB48268C77}"/>
                </a:ext>
              </a:extLst>
            </p:cNvPr>
            <p:cNvSpPr txBox="1"/>
            <p:nvPr/>
          </p:nvSpPr>
          <p:spPr>
            <a:xfrm>
              <a:off x="505174" y="3497262"/>
              <a:ext cx="1502335" cy="487833"/>
            </a:xfrm>
            <a:prstGeom prst="rect">
              <a:avLst/>
            </a:prstGeom>
            <a:noFill/>
          </p:spPr>
          <p:txBody>
            <a:bodyPr wrap="none" lIns="87867" tIns="43934" rIns="87867" bIns="43934" rtlCol="0">
              <a:spAutoFit/>
            </a:bodyPr>
            <a:lstStyle/>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Global data</a:t>
              </a:r>
              <a:b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center footprint </a:t>
              </a:r>
            </a:p>
          </p:txBody>
        </p:sp>
      </p:grpSp>
      <p:grpSp>
        <p:nvGrpSpPr>
          <p:cNvPr id="82" name="Group 81">
            <a:extLst>
              <a:ext uri="{FF2B5EF4-FFF2-40B4-BE49-F238E27FC236}">
                <a16:creationId xmlns:a16="http://schemas.microsoft.com/office/drawing/2014/main" id="{2C70F198-5EDA-4E0C-B7AB-323C484A59DF}"/>
              </a:ext>
            </a:extLst>
          </p:cNvPr>
          <p:cNvGrpSpPr/>
          <p:nvPr/>
        </p:nvGrpSpPr>
        <p:grpSpPr>
          <a:xfrm>
            <a:off x="681669" y="4710765"/>
            <a:ext cx="1034936" cy="1130921"/>
            <a:chOff x="8674393" y="4690267"/>
            <a:chExt cx="1077011" cy="1176897"/>
          </a:xfrm>
        </p:grpSpPr>
        <p:sp>
          <p:nvSpPr>
            <p:cNvPr id="83" name="Freeform 150">
              <a:extLst>
                <a:ext uri="{FF2B5EF4-FFF2-40B4-BE49-F238E27FC236}">
                  <a16:creationId xmlns:a16="http://schemas.microsoft.com/office/drawing/2014/main" id="{09C7C887-4101-4F45-BC52-5D0234464951}"/>
                </a:ext>
              </a:extLst>
            </p:cNvPr>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00A394DD-D08D-4893-BF82-F9C0DFB3BD75}"/>
                </a:ext>
              </a:extLst>
            </p:cNvPr>
            <p:cNvSpPr txBox="1"/>
            <p:nvPr/>
          </p:nvSpPr>
          <p:spPr>
            <a:xfrm>
              <a:off x="8674393" y="5379331"/>
              <a:ext cx="1077011" cy="487833"/>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493"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Testing in</a:t>
              </a:r>
              <a:b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production</a:t>
              </a:r>
            </a:p>
          </p:txBody>
        </p:sp>
      </p:grpSp>
      <p:grpSp>
        <p:nvGrpSpPr>
          <p:cNvPr id="6" name="Group 5">
            <a:extLst>
              <a:ext uri="{FF2B5EF4-FFF2-40B4-BE49-F238E27FC236}">
                <a16:creationId xmlns:a16="http://schemas.microsoft.com/office/drawing/2014/main" id="{4411BC74-024B-4AFC-9BF7-6450F15A80CC}"/>
              </a:ext>
            </a:extLst>
          </p:cNvPr>
          <p:cNvGrpSpPr/>
          <p:nvPr/>
        </p:nvGrpSpPr>
        <p:grpSpPr>
          <a:xfrm>
            <a:off x="6204275" y="2789933"/>
            <a:ext cx="1704724" cy="1245099"/>
            <a:chOff x="6328698" y="2832588"/>
            <a:chExt cx="1739154" cy="1270246"/>
          </a:xfrm>
        </p:grpSpPr>
        <p:sp>
          <p:nvSpPr>
            <p:cNvPr id="122" name="TextBox 121"/>
            <p:cNvSpPr txBox="1"/>
            <p:nvPr/>
          </p:nvSpPr>
          <p:spPr>
            <a:xfrm>
              <a:off x="6328698" y="3624518"/>
              <a:ext cx="1739154" cy="478316"/>
            </a:xfrm>
            <a:prstGeom prst="rect">
              <a:avLst/>
            </a:prstGeom>
            <a:noFill/>
          </p:spPr>
          <p:txBody>
            <a:bodyPr wrap="none" lIns="87867" tIns="43934" rIns="87867" bIns="43934" rtlCol="0">
              <a:spAutoFit/>
            </a:bodyPr>
            <a:lstStyle/>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High availability</a:t>
              </a:r>
              <a:b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with auto-patching </a:t>
              </a:r>
            </a:p>
          </p:txBody>
        </p:sp>
        <p:grpSp>
          <p:nvGrpSpPr>
            <p:cNvPr id="99" name="Group 538">
              <a:extLst>
                <a:ext uri="{FF2B5EF4-FFF2-40B4-BE49-F238E27FC236}">
                  <a16:creationId xmlns:a16="http://schemas.microsoft.com/office/drawing/2014/main" id="{620AAE37-7503-4A20-89C8-09E5B739A4E7}"/>
                </a:ext>
              </a:extLst>
            </p:cNvPr>
            <p:cNvGrpSpPr>
              <a:grpSpLocks noChangeAspect="1"/>
            </p:cNvGrpSpPr>
            <p:nvPr/>
          </p:nvGrpSpPr>
          <p:grpSpPr bwMode="auto">
            <a:xfrm>
              <a:off x="6905017" y="2832588"/>
              <a:ext cx="586516" cy="642047"/>
              <a:chOff x="6703" y="2838"/>
              <a:chExt cx="169" cy="185"/>
            </a:xfrm>
          </p:grpSpPr>
          <p:sp>
            <p:nvSpPr>
              <p:cNvPr id="100" name="Line 539">
                <a:extLst>
                  <a:ext uri="{FF2B5EF4-FFF2-40B4-BE49-F238E27FC236}">
                    <a16:creationId xmlns:a16="http://schemas.microsoft.com/office/drawing/2014/main" id="{668FDCCF-2B93-4E23-A2CE-878E7511A20C}"/>
                  </a:ext>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Line 540">
                <a:extLst>
                  <a:ext uri="{FF2B5EF4-FFF2-40B4-BE49-F238E27FC236}">
                    <a16:creationId xmlns:a16="http://schemas.microsoft.com/office/drawing/2014/main" id="{6FF360E8-CA42-4718-933E-980A26AE930E}"/>
                  </a:ext>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Line 541">
                <a:extLst>
                  <a:ext uri="{FF2B5EF4-FFF2-40B4-BE49-F238E27FC236}">
                    <a16:creationId xmlns:a16="http://schemas.microsoft.com/office/drawing/2014/main" id="{84526AC8-102C-4F13-9F23-9D41C7450B6A}"/>
                  </a:ext>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Line 542">
                <a:extLst>
                  <a:ext uri="{FF2B5EF4-FFF2-40B4-BE49-F238E27FC236}">
                    <a16:creationId xmlns:a16="http://schemas.microsoft.com/office/drawing/2014/main" id="{CE5F39FB-1BBB-4A5B-8DC8-58C7586C2B56}"/>
                  </a:ext>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543">
                <a:extLst>
                  <a:ext uri="{FF2B5EF4-FFF2-40B4-BE49-F238E27FC236}">
                    <a16:creationId xmlns:a16="http://schemas.microsoft.com/office/drawing/2014/main" id="{1F66682D-8BE5-4C2E-94A7-4F5386D7BF18}"/>
                  </a:ext>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544">
                <a:extLst>
                  <a:ext uri="{FF2B5EF4-FFF2-40B4-BE49-F238E27FC236}">
                    <a16:creationId xmlns:a16="http://schemas.microsoft.com/office/drawing/2014/main" id="{B42D067B-BF61-4AFA-B282-940AC51B73E2}"/>
                  </a:ext>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545">
                <a:extLst>
                  <a:ext uri="{FF2B5EF4-FFF2-40B4-BE49-F238E27FC236}">
                    <a16:creationId xmlns:a16="http://schemas.microsoft.com/office/drawing/2014/main" id="{74B18CF1-E700-407E-A678-57C808046F44}"/>
                  </a:ext>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546">
                <a:extLst>
                  <a:ext uri="{FF2B5EF4-FFF2-40B4-BE49-F238E27FC236}">
                    <a16:creationId xmlns:a16="http://schemas.microsoft.com/office/drawing/2014/main" id="{DA6FB63C-6852-44AE-8FEE-7213D322C581}"/>
                  </a:ext>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Oval 547">
                <a:extLst>
                  <a:ext uri="{FF2B5EF4-FFF2-40B4-BE49-F238E27FC236}">
                    <a16:creationId xmlns:a16="http://schemas.microsoft.com/office/drawing/2014/main" id="{44B55811-B457-4BAE-95C5-734BC5F11CB0}"/>
                  </a:ext>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548">
                <a:extLst>
                  <a:ext uri="{FF2B5EF4-FFF2-40B4-BE49-F238E27FC236}">
                    <a16:creationId xmlns:a16="http://schemas.microsoft.com/office/drawing/2014/main" id="{6728D074-6AFD-4D2F-874A-953715599E42}"/>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549">
                <a:extLst>
                  <a:ext uri="{FF2B5EF4-FFF2-40B4-BE49-F238E27FC236}">
                    <a16:creationId xmlns:a16="http://schemas.microsoft.com/office/drawing/2014/main" id="{C04A86A2-FF41-4090-A225-8E6F7DE4528A}"/>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550">
                <a:extLst>
                  <a:ext uri="{FF2B5EF4-FFF2-40B4-BE49-F238E27FC236}">
                    <a16:creationId xmlns:a16="http://schemas.microsoft.com/office/drawing/2014/main" id="{137E781E-527F-4A26-AA7D-958986E321C5}"/>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551">
                <a:extLst>
                  <a:ext uri="{FF2B5EF4-FFF2-40B4-BE49-F238E27FC236}">
                    <a16:creationId xmlns:a16="http://schemas.microsoft.com/office/drawing/2014/main" id="{B15285D0-408A-4779-9CA6-DD9BC8E5325A}"/>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 name="Group 1">
            <a:extLst>
              <a:ext uri="{FF2B5EF4-FFF2-40B4-BE49-F238E27FC236}">
                <a16:creationId xmlns:a16="http://schemas.microsoft.com/office/drawing/2014/main" id="{93A9FB70-AE8B-4CC7-9D1A-9323752E2DA4}"/>
              </a:ext>
            </a:extLst>
          </p:cNvPr>
          <p:cNvGrpSpPr/>
          <p:nvPr/>
        </p:nvGrpSpPr>
        <p:grpSpPr>
          <a:xfrm>
            <a:off x="4575331" y="4694389"/>
            <a:ext cx="1253769" cy="1139895"/>
            <a:chOff x="4594284" y="4788209"/>
            <a:chExt cx="1279091" cy="1162916"/>
          </a:xfrm>
        </p:grpSpPr>
        <p:sp>
          <p:nvSpPr>
            <p:cNvPr id="125" name="TextBox 124"/>
            <p:cNvSpPr txBox="1"/>
            <p:nvPr/>
          </p:nvSpPr>
          <p:spPr>
            <a:xfrm>
              <a:off x="4594284" y="5472809"/>
              <a:ext cx="1279091" cy="478316"/>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Monitoring </a:t>
              </a:r>
            </a:p>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and diagnosis</a:t>
              </a:r>
            </a:p>
          </p:txBody>
        </p:sp>
        <p:grpSp>
          <p:nvGrpSpPr>
            <p:cNvPr id="78" name="Group 77">
              <a:extLst>
                <a:ext uri="{FF2B5EF4-FFF2-40B4-BE49-F238E27FC236}">
                  <a16:creationId xmlns:a16="http://schemas.microsoft.com/office/drawing/2014/main" id="{CEE4907A-13C6-4C70-8782-A74D4F50AB6E}"/>
                </a:ext>
              </a:extLst>
            </p:cNvPr>
            <p:cNvGrpSpPr>
              <a:grpSpLocks noChangeAspect="1"/>
            </p:cNvGrpSpPr>
            <p:nvPr/>
          </p:nvGrpSpPr>
          <p:grpSpPr>
            <a:xfrm>
              <a:off x="4920081" y="4788209"/>
              <a:ext cx="627497" cy="570804"/>
              <a:chOff x="4048125" y="3987800"/>
              <a:chExt cx="773113" cy="703263"/>
            </a:xfrm>
            <a:solidFill>
              <a:srgbClr val="FFFFFF"/>
            </a:solidFill>
          </p:grpSpPr>
          <p:sp>
            <p:nvSpPr>
              <p:cNvPr id="79" name="Freeform 20">
                <a:extLst>
                  <a:ext uri="{FF2B5EF4-FFF2-40B4-BE49-F238E27FC236}">
                    <a16:creationId xmlns:a16="http://schemas.microsoft.com/office/drawing/2014/main" id="{A58179A4-796B-4A26-9719-7FE5A856CEDA}"/>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21">
                <a:extLst>
                  <a:ext uri="{FF2B5EF4-FFF2-40B4-BE49-F238E27FC236}">
                    <a16:creationId xmlns:a16="http://schemas.microsoft.com/office/drawing/2014/main" id="{E364A434-E103-4047-9A46-12BE9094D59E}"/>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2">
                <a:extLst>
                  <a:ext uri="{FF2B5EF4-FFF2-40B4-BE49-F238E27FC236}">
                    <a16:creationId xmlns:a16="http://schemas.microsoft.com/office/drawing/2014/main" id="{D14DCB3E-153F-4CC4-981D-8637E1E8A6BE}"/>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23">
                <a:extLst>
                  <a:ext uri="{FF2B5EF4-FFF2-40B4-BE49-F238E27FC236}">
                    <a16:creationId xmlns:a16="http://schemas.microsoft.com/office/drawing/2014/main" id="{139A3AAF-C2CF-4550-9407-43AED9C1FDC2}"/>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9853DE75-83FF-4EEB-8B68-F1D1430ED07E}"/>
              </a:ext>
            </a:extLst>
          </p:cNvPr>
          <p:cNvGrpSpPr/>
          <p:nvPr/>
        </p:nvGrpSpPr>
        <p:grpSpPr>
          <a:xfrm>
            <a:off x="2350738" y="2876140"/>
            <a:ext cx="1124693" cy="1166364"/>
            <a:chOff x="2397331" y="2933236"/>
            <a:chExt cx="1147407" cy="1189920"/>
          </a:xfrm>
        </p:grpSpPr>
        <p:sp>
          <p:nvSpPr>
            <p:cNvPr id="91" name="TextBox 90">
              <a:extLst>
                <a:ext uri="{FF2B5EF4-FFF2-40B4-BE49-F238E27FC236}">
                  <a16:creationId xmlns:a16="http://schemas.microsoft.com/office/drawing/2014/main" id="{7A8105D1-675D-4D8A-901A-81CB5CFEE871}"/>
                </a:ext>
              </a:extLst>
            </p:cNvPr>
            <p:cNvSpPr txBox="1"/>
            <p:nvPr/>
          </p:nvSpPr>
          <p:spPr>
            <a:xfrm>
              <a:off x="2397331" y="3644913"/>
              <a:ext cx="1147407" cy="478243"/>
            </a:xfrm>
            <a:prstGeom prst="rect">
              <a:avLst/>
            </a:prstGeom>
            <a:noFill/>
          </p:spPr>
          <p:txBody>
            <a:bodyPr wrap="none" lIns="87867" tIns="43934" rIns="87867" bIns="43934" rtlCol="0">
              <a:spAutoFit/>
            </a:bodyPr>
            <a:lstStyle/>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CI/CD build </a:t>
              </a:r>
            </a:p>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and deploy </a:t>
              </a:r>
            </a:p>
          </p:txBody>
        </p:sp>
        <p:grpSp>
          <p:nvGrpSpPr>
            <p:cNvPr id="152" name="Group 4">
              <a:extLst>
                <a:ext uri="{FF2B5EF4-FFF2-40B4-BE49-F238E27FC236}">
                  <a16:creationId xmlns:a16="http://schemas.microsoft.com/office/drawing/2014/main" id="{BAA2D638-DDC1-47C1-9BC8-80E8D9ABDFCA}"/>
                </a:ext>
              </a:extLst>
            </p:cNvPr>
            <p:cNvGrpSpPr>
              <a:grpSpLocks noChangeAspect="1"/>
            </p:cNvGrpSpPr>
            <p:nvPr/>
          </p:nvGrpSpPr>
          <p:grpSpPr bwMode="auto">
            <a:xfrm>
              <a:off x="2567644" y="2933236"/>
              <a:ext cx="806782" cy="673030"/>
              <a:chOff x="5006" y="441"/>
              <a:chExt cx="567" cy="473"/>
            </a:xfrm>
          </p:grpSpPr>
          <p:sp>
            <p:nvSpPr>
              <p:cNvPr id="153" name="Freeform 5">
                <a:extLst>
                  <a:ext uri="{FF2B5EF4-FFF2-40B4-BE49-F238E27FC236}">
                    <a16:creationId xmlns:a16="http://schemas.microsoft.com/office/drawing/2014/main" id="{F3BCE6F9-671A-4977-8504-FAF923B3FB16}"/>
                  </a:ext>
                </a:extLst>
              </p:cNvPr>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6">
                <a:extLst>
                  <a:ext uri="{FF2B5EF4-FFF2-40B4-BE49-F238E27FC236}">
                    <a16:creationId xmlns:a16="http://schemas.microsoft.com/office/drawing/2014/main" id="{A7136424-7FF5-4F0D-B9EA-1ED5565D6739}"/>
                  </a:ext>
                </a:extLst>
              </p:cNvPr>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7">
                <a:extLst>
                  <a:ext uri="{FF2B5EF4-FFF2-40B4-BE49-F238E27FC236}">
                    <a16:creationId xmlns:a16="http://schemas.microsoft.com/office/drawing/2014/main" id="{E5B48CFB-92DA-4E5A-86C3-8229B614157B}"/>
                  </a:ext>
                </a:extLst>
              </p:cNvPr>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TextBox 87">
            <a:extLst>
              <a:ext uri="{FF2B5EF4-FFF2-40B4-BE49-F238E27FC236}">
                <a16:creationId xmlns:a16="http://schemas.microsoft.com/office/drawing/2014/main" id="{E59A6D72-7A8F-42CC-8F92-0E0ECC5D9518}"/>
              </a:ext>
            </a:extLst>
          </p:cNvPr>
          <p:cNvSpPr txBox="1"/>
          <p:nvPr/>
        </p:nvSpPr>
        <p:spPr>
          <a:xfrm>
            <a:off x="622225" y="3573729"/>
            <a:ext cx="1177584" cy="468775"/>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Deployment </a:t>
            </a:r>
          </a:p>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with ease</a:t>
            </a:r>
          </a:p>
        </p:txBody>
      </p:sp>
      <p:sp>
        <p:nvSpPr>
          <p:cNvPr id="81" name="TextBox 80">
            <a:extLst>
              <a:ext uri="{FF2B5EF4-FFF2-40B4-BE49-F238E27FC236}">
                <a16:creationId xmlns:a16="http://schemas.microsoft.com/office/drawing/2014/main" id="{1F843400-CEA7-48C6-8DAC-89D32938AEF3}"/>
              </a:ext>
            </a:extLst>
          </p:cNvPr>
          <p:cNvSpPr txBox="1"/>
          <p:nvPr/>
        </p:nvSpPr>
        <p:spPr>
          <a:xfrm>
            <a:off x="10108649" y="3573729"/>
            <a:ext cx="1381136" cy="468775"/>
          </a:xfrm>
          <a:prstGeom prst="rect">
            <a:avLst/>
          </a:prstGeom>
          <a:noFill/>
        </p:spPr>
        <p:txBody>
          <a:bodyPr wrap="none" lIns="87867" tIns="43934" rIns="87867" bIns="43934" rtlCol="0">
            <a:spAutoFit/>
          </a:bodyPr>
          <a:lstStyle/>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Private registry </a:t>
            </a:r>
          </a:p>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support</a:t>
            </a:r>
          </a:p>
        </p:txBody>
      </p:sp>
      <p:grpSp>
        <p:nvGrpSpPr>
          <p:cNvPr id="12" name="Group 11">
            <a:extLst>
              <a:ext uri="{FF2B5EF4-FFF2-40B4-BE49-F238E27FC236}">
                <a16:creationId xmlns:a16="http://schemas.microsoft.com/office/drawing/2014/main" id="{C16D8CD5-44BA-4111-BA48-8047D448FDC6}"/>
              </a:ext>
            </a:extLst>
          </p:cNvPr>
          <p:cNvGrpSpPr/>
          <p:nvPr/>
        </p:nvGrpSpPr>
        <p:grpSpPr>
          <a:xfrm>
            <a:off x="2035811" y="4687579"/>
            <a:ext cx="1748171" cy="1154176"/>
            <a:chOff x="2076044" y="4781260"/>
            <a:chExt cx="1783478" cy="1177487"/>
          </a:xfrm>
        </p:grpSpPr>
        <p:sp>
          <p:nvSpPr>
            <p:cNvPr id="94" name="TextBox 93">
              <a:extLst>
                <a:ext uri="{FF2B5EF4-FFF2-40B4-BE49-F238E27FC236}">
                  <a16:creationId xmlns:a16="http://schemas.microsoft.com/office/drawing/2014/main" id="{0F105FE2-5B00-460A-97BE-4BB43778CA35}"/>
                </a:ext>
              </a:extLst>
            </p:cNvPr>
            <p:cNvSpPr txBox="1"/>
            <p:nvPr/>
          </p:nvSpPr>
          <p:spPr>
            <a:xfrm>
              <a:off x="2076044" y="5480504"/>
              <a:ext cx="1783478" cy="478243"/>
            </a:xfrm>
            <a:prstGeom prst="rect">
              <a:avLst/>
            </a:prstGeom>
            <a:noFill/>
          </p:spPr>
          <p:txBody>
            <a:bodyPr wrap="none" lIns="87867" tIns="43934" rIns="87867" bIns="43934" rtlCol="0">
              <a:spAutoFit/>
            </a:bodyPr>
            <a:lstStyle/>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Staged deployment </a:t>
              </a:r>
            </a:p>
            <a:p>
              <a:pPr marL="0" marR="0" lvl="0" indent="0" algn="ctr" defTabSz="877852"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with slots</a:t>
              </a:r>
            </a:p>
          </p:txBody>
        </p:sp>
        <p:grpSp>
          <p:nvGrpSpPr>
            <p:cNvPr id="163" name="Group 162">
              <a:extLst>
                <a:ext uri="{FF2B5EF4-FFF2-40B4-BE49-F238E27FC236}">
                  <a16:creationId xmlns:a16="http://schemas.microsoft.com/office/drawing/2014/main" id="{1167B323-6AFF-4874-A660-796FBA349C52}"/>
                </a:ext>
              </a:extLst>
            </p:cNvPr>
            <p:cNvGrpSpPr>
              <a:grpSpLocks noChangeAspect="1"/>
            </p:cNvGrpSpPr>
            <p:nvPr/>
          </p:nvGrpSpPr>
          <p:grpSpPr>
            <a:xfrm>
              <a:off x="2726020" y="4781260"/>
              <a:ext cx="483527" cy="582712"/>
              <a:chOff x="5480050" y="2681288"/>
              <a:chExt cx="1238250" cy="1492251"/>
            </a:xfrm>
            <a:solidFill>
              <a:schemeClr val="bg1"/>
            </a:solidFill>
          </p:grpSpPr>
          <p:sp>
            <p:nvSpPr>
              <p:cNvPr id="164" name="Freeform 35">
                <a:extLst>
                  <a:ext uri="{FF2B5EF4-FFF2-40B4-BE49-F238E27FC236}">
                    <a16:creationId xmlns:a16="http://schemas.microsoft.com/office/drawing/2014/main" id="{F678147F-4792-40C3-844F-5148997130BD}"/>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82F7E28D-715F-461D-93FF-9D14BBD15542}"/>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Rectangle 165">
                <a:extLst>
                  <a:ext uri="{FF2B5EF4-FFF2-40B4-BE49-F238E27FC236}">
                    <a16:creationId xmlns:a16="http://schemas.microsoft.com/office/drawing/2014/main" id="{F5A568D0-D441-487B-8F5B-02D305CE89DC}"/>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Rectangle 166">
                <a:extLst>
                  <a:ext uri="{FF2B5EF4-FFF2-40B4-BE49-F238E27FC236}">
                    <a16:creationId xmlns:a16="http://schemas.microsoft.com/office/drawing/2014/main" id="{FB3523BB-E3BE-42B2-97B3-8C9B9E631E5C}"/>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Rectangle 167">
                <a:extLst>
                  <a:ext uri="{FF2B5EF4-FFF2-40B4-BE49-F238E27FC236}">
                    <a16:creationId xmlns:a16="http://schemas.microsoft.com/office/drawing/2014/main" id="{1417524B-EAB2-463D-B969-58407FAA0D5D}"/>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EF837FD5-166E-492A-AF55-46F4E77904F8}"/>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4E7CE29B-19D9-4713-A7B0-EE396B3BCA23}"/>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0C729984-5455-47AF-8A21-159AE1AF7527}"/>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E0337AC5-0AED-4136-A40B-B4C8E13D0657}"/>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57B9861-F02E-459B-A6C5-D71E1B41AE4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D9439AEA-FE15-4535-8C50-5C44C81FDEE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FB860600-6B8C-4AFC-A05F-9DDEC939A303}"/>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Rectangle 175">
                <a:extLst>
                  <a:ext uri="{FF2B5EF4-FFF2-40B4-BE49-F238E27FC236}">
                    <a16:creationId xmlns:a16="http://schemas.microsoft.com/office/drawing/2014/main" id="{30DFA166-296A-4F63-A5FC-E2DD61B24188}"/>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695680B5-E02F-40E8-B4B0-6F79C0657105}"/>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Rectangle 31">
                <a:extLst>
                  <a:ext uri="{FF2B5EF4-FFF2-40B4-BE49-F238E27FC236}">
                    <a16:creationId xmlns:a16="http://schemas.microsoft.com/office/drawing/2014/main" id="{78FF81B3-31BA-4795-A3E3-9911F1F36222}"/>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Rectangle 32">
                <a:extLst>
                  <a:ext uri="{FF2B5EF4-FFF2-40B4-BE49-F238E27FC236}">
                    <a16:creationId xmlns:a16="http://schemas.microsoft.com/office/drawing/2014/main" id="{133CA987-4D5E-47BC-82B0-2D9494F09D7F}"/>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Rectangle 33">
                <a:extLst>
                  <a:ext uri="{FF2B5EF4-FFF2-40B4-BE49-F238E27FC236}">
                    <a16:creationId xmlns:a16="http://schemas.microsoft.com/office/drawing/2014/main" id="{B038EF9D-F413-4B18-B33C-EE7F2E52E6C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Rectangle 34">
                <a:extLst>
                  <a:ext uri="{FF2B5EF4-FFF2-40B4-BE49-F238E27FC236}">
                    <a16:creationId xmlns:a16="http://schemas.microsoft.com/office/drawing/2014/main" id="{F046B257-C986-4F59-8743-9F07973C8AD3}"/>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Freeform 35">
                <a:extLst>
                  <a:ext uri="{FF2B5EF4-FFF2-40B4-BE49-F238E27FC236}">
                    <a16:creationId xmlns:a16="http://schemas.microsoft.com/office/drawing/2014/main" id="{A167B207-8F1B-432A-9357-EBF5ED78071E}"/>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Freeform 36">
                <a:extLst>
                  <a:ext uri="{FF2B5EF4-FFF2-40B4-BE49-F238E27FC236}">
                    <a16:creationId xmlns:a16="http://schemas.microsoft.com/office/drawing/2014/main" id="{42DAA8C1-63F3-4D6F-8708-4B8BB9B76444}"/>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8" name="Picture 7">
            <a:extLst>
              <a:ext uri="{FF2B5EF4-FFF2-40B4-BE49-F238E27FC236}">
                <a16:creationId xmlns:a16="http://schemas.microsoft.com/office/drawing/2014/main" id="{026AB6B7-3744-4029-82FF-688EFC9A3CF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02642" y="2980709"/>
            <a:ext cx="537167" cy="537167"/>
          </a:xfrm>
          <a:prstGeom prst="rect">
            <a:avLst/>
          </a:prstGeom>
        </p:spPr>
      </p:pic>
      <p:grpSp>
        <p:nvGrpSpPr>
          <p:cNvPr id="87" name="Group 86">
            <a:extLst>
              <a:ext uri="{FF2B5EF4-FFF2-40B4-BE49-F238E27FC236}">
                <a16:creationId xmlns:a16="http://schemas.microsoft.com/office/drawing/2014/main" id="{3AEFCBB2-31B5-4070-ADD5-A5B2CB5CD120}"/>
              </a:ext>
            </a:extLst>
          </p:cNvPr>
          <p:cNvGrpSpPr>
            <a:grpSpLocks noChangeAspect="1"/>
          </p:cNvGrpSpPr>
          <p:nvPr/>
        </p:nvGrpSpPr>
        <p:grpSpPr>
          <a:xfrm>
            <a:off x="10626719" y="2815035"/>
            <a:ext cx="413138" cy="582594"/>
            <a:chOff x="6624638" y="3833813"/>
            <a:chExt cx="468312" cy="660400"/>
          </a:xfrm>
          <a:solidFill>
            <a:schemeClr val="bg1"/>
          </a:solidFill>
        </p:grpSpPr>
        <p:sp>
          <p:nvSpPr>
            <p:cNvPr id="89" name="Freeform 100">
              <a:extLst>
                <a:ext uri="{FF2B5EF4-FFF2-40B4-BE49-F238E27FC236}">
                  <a16:creationId xmlns:a16="http://schemas.microsoft.com/office/drawing/2014/main" id="{BA622F0B-A214-436C-8268-C73473F904EE}"/>
                </a:ext>
              </a:extLst>
            </p:cNvPr>
            <p:cNvSpPr>
              <a:spLocks/>
            </p:cNvSpPr>
            <p:nvPr/>
          </p:nvSpPr>
          <p:spPr bwMode="auto">
            <a:xfrm>
              <a:off x="6678613" y="3833813"/>
              <a:ext cx="358775" cy="254000"/>
            </a:xfrm>
            <a:custGeom>
              <a:avLst/>
              <a:gdLst>
                <a:gd name="T0" fmla="*/ 0 w 196"/>
                <a:gd name="T1" fmla="*/ 138 h 139"/>
                <a:gd name="T2" fmla="*/ 29 w 196"/>
                <a:gd name="T3" fmla="*/ 138 h 139"/>
                <a:gd name="T4" fmla="*/ 29 w 196"/>
                <a:gd name="T5" fmla="*/ 97 h 139"/>
                <a:gd name="T6" fmla="*/ 98 w 196"/>
                <a:gd name="T7" fmla="*/ 28 h 139"/>
                <a:gd name="T8" fmla="*/ 168 w 196"/>
                <a:gd name="T9" fmla="*/ 97 h 139"/>
                <a:gd name="T10" fmla="*/ 168 w 196"/>
                <a:gd name="T11" fmla="*/ 139 h 139"/>
                <a:gd name="T12" fmla="*/ 196 w 196"/>
                <a:gd name="T13" fmla="*/ 139 h 139"/>
                <a:gd name="T14" fmla="*/ 196 w 196"/>
                <a:gd name="T15" fmla="*/ 97 h 139"/>
                <a:gd name="T16" fmla="*/ 98 w 196"/>
                <a:gd name="T17" fmla="*/ 0 h 139"/>
                <a:gd name="T18" fmla="*/ 0 w 196"/>
                <a:gd name="T19" fmla="*/ 97 h 139"/>
                <a:gd name="T20" fmla="*/ 0 w 196"/>
                <a:gd name="T21"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39">
                  <a:moveTo>
                    <a:pt x="0" y="138"/>
                  </a:moveTo>
                  <a:cubicBezTo>
                    <a:pt x="29" y="138"/>
                    <a:pt x="29" y="138"/>
                    <a:pt x="29" y="138"/>
                  </a:cubicBezTo>
                  <a:cubicBezTo>
                    <a:pt x="29" y="97"/>
                    <a:pt x="29" y="97"/>
                    <a:pt x="29" y="97"/>
                  </a:cubicBezTo>
                  <a:cubicBezTo>
                    <a:pt x="29" y="59"/>
                    <a:pt x="60" y="28"/>
                    <a:pt x="98" y="28"/>
                  </a:cubicBezTo>
                  <a:cubicBezTo>
                    <a:pt x="136" y="28"/>
                    <a:pt x="168" y="59"/>
                    <a:pt x="168" y="97"/>
                  </a:cubicBezTo>
                  <a:cubicBezTo>
                    <a:pt x="168" y="139"/>
                    <a:pt x="168" y="139"/>
                    <a:pt x="168" y="139"/>
                  </a:cubicBezTo>
                  <a:cubicBezTo>
                    <a:pt x="196" y="139"/>
                    <a:pt x="196" y="139"/>
                    <a:pt x="196" y="139"/>
                  </a:cubicBezTo>
                  <a:cubicBezTo>
                    <a:pt x="196" y="97"/>
                    <a:pt x="196" y="97"/>
                    <a:pt x="196" y="97"/>
                  </a:cubicBezTo>
                  <a:cubicBezTo>
                    <a:pt x="196" y="44"/>
                    <a:pt x="152" y="0"/>
                    <a:pt x="98" y="0"/>
                  </a:cubicBezTo>
                  <a:cubicBezTo>
                    <a:pt x="44" y="0"/>
                    <a:pt x="0" y="44"/>
                    <a:pt x="0" y="97"/>
                  </a:cubicBez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101">
              <a:extLst>
                <a:ext uri="{FF2B5EF4-FFF2-40B4-BE49-F238E27FC236}">
                  <a16:creationId xmlns:a16="http://schemas.microsoft.com/office/drawing/2014/main" id="{B161435F-0700-4D28-AAB1-46776B5B904A}"/>
                </a:ext>
              </a:extLst>
            </p:cNvPr>
            <p:cNvSpPr>
              <a:spLocks noEditPoints="1"/>
            </p:cNvSpPr>
            <p:nvPr/>
          </p:nvSpPr>
          <p:spPr bwMode="auto">
            <a:xfrm>
              <a:off x="6624638" y="4119563"/>
              <a:ext cx="468312" cy="374650"/>
            </a:xfrm>
            <a:custGeom>
              <a:avLst/>
              <a:gdLst>
                <a:gd name="T0" fmla="*/ 235 w 255"/>
                <a:gd name="T1" fmla="*/ 0 h 204"/>
                <a:gd name="T2" fmla="*/ 20 w 255"/>
                <a:gd name="T3" fmla="*/ 0 h 204"/>
                <a:gd name="T4" fmla="*/ 0 w 255"/>
                <a:gd name="T5" fmla="*/ 20 h 204"/>
                <a:gd name="T6" fmla="*/ 0 w 255"/>
                <a:gd name="T7" fmla="*/ 184 h 204"/>
                <a:gd name="T8" fmla="*/ 20 w 255"/>
                <a:gd name="T9" fmla="*/ 204 h 204"/>
                <a:gd name="T10" fmla="*/ 235 w 255"/>
                <a:gd name="T11" fmla="*/ 204 h 204"/>
                <a:gd name="T12" fmla="*/ 255 w 255"/>
                <a:gd name="T13" fmla="*/ 184 h 204"/>
                <a:gd name="T14" fmla="*/ 255 w 255"/>
                <a:gd name="T15" fmla="*/ 20 h 204"/>
                <a:gd name="T16" fmla="*/ 235 w 255"/>
                <a:gd name="T17" fmla="*/ 0 h 204"/>
                <a:gd name="T18" fmla="*/ 242 w 255"/>
                <a:gd name="T19" fmla="*/ 184 h 204"/>
                <a:gd name="T20" fmla="*/ 234 w 255"/>
                <a:gd name="T21" fmla="*/ 192 h 204"/>
                <a:gd name="T22" fmla="*/ 226 w 255"/>
                <a:gd name="T23" fmla="*/ 192 h 204"/>
                <a:gd name="T24" fmla="*/ 212 w 255"/>
                <a:gd name="T25" fmla="*/ 184 h 204"/>
                <a:gd name="T26" fmla="*/ 201 w 255"/>
                <a:gd name="T27" fmla="*/ 181 h 204"/>
                <a:gd name="T28" fmla="*/ 53 w 255"/>
                <a:gd name="T29" fmla="*/ 181 h 204"/>
                <a:gd name="T30" fmla="*/ 42 w 255"/>
                <a:gd name="T31" fmla="*/ 184 h 204"/>
                <a:gd name="T32" fmla="*/ 28 w 255"/>
                <a:gd name="T33" fmla="*/ 192 h 204"/>
                <a:gd name="T34" fmla="*/ 20 w 255"/>
                <a:gd name="T35" fmla="*/ 192 h 204"/>
                <a:gd name="T36" fmla="*/ 12 w 255"/>
                <a:gd name="T37" fmla="*/ 184 h 204"/>
                <a:gd name="T38" fmla="*/ 12 w 255"/>
                <a:gd name="T39" fmla="*/ 183 h 204"/>
                <a:gd name="T40" fmla="*/ 35 w 255"/>
                <a:gd name="T41" fmla="*/ 170 h 204"/>
                <a:gd name="T42" fmla="*/ 53 w 255"/>
                <a:gd name="T43" fmla="*/ 166 h 204"/>
                <a:gd name="T44" fmla="*/ 201 w 255"/>
                <a:gd name="T45" fmla="*/ 166 h 204"/>
                <a:gd name="T46" fmla="*/ 220 w 255"/>
                <a:gd name="T47" fmla="*/ 170 h 204"/>
                <a:gd name="T48" fmla="*/ 242 w 255"/>
                <a:gd name="T49" fmla="*/ 183 h 204"/>
                <a:gd name="T50" fmla="*/ 242 w 255"/>
                <a:gd name="T51" fmla="*/ 184 h 204"/>
                <a:gd name="T52" fmla="*/ 107 w 255"/>
                <a:gd name="T53" fmla="*/ 89 h 204"/>
                <a:gd name="T54" fmla="*/ 127 w 255"/>
                <a:gd name="T55" fmla="*/ 69 h 204"/>
                <a:gd name="T56" fmla="*/ 147 w 255"/>
                <a:gd name="T57" fmla="*/ 89 h 204"/>
                <a:gd name="T58" fmla="*/ 136 w 255"/>
                <a:gd name="T59" fmla="*/ 107 h 204"/>
                <a:gd name="T60" fmla="*/ 136 w 255"/>
                <a:gd name="T61" fmla="*/ 135 h 204"/>
                <a:gd name="T62" fmla="*/ 118 w 255"/>
                <a:gd name="T63" fmla="*/ 135 h 204"/>
                <a:gd name="T64" fmla="*/ 118 w 255"/>
                <a:gd name="T65" fmla="*/ 107 h 204"/>
                <a:gd name="T66" fmla="*/ 107 w 255"/>
                <a:gd name="T67" fmla="*/ 89 h 204"/>
                <a:gd name="T68" fmla="*/ 242 w 255"/>
                <a:gd name="T69" fmla="*/ 21 h 204"/>
                <a:gd name="T70" fmla="*/ 220 w 255"/>
                <a:gd name="T71" fmla="*/ 34 h 204"/>
                <a:gd name="T72" fmla="*/ 201 w 255"/>
                <a:gd name="T73" fmla="*/ 39 h 204"/>
                <a:gd name="T74" fmla="*/ 201 w 255"/>
                <a:gd name="T75" fmla="*/ 39 h 204"/>
                <a:gd name="T76" fmla="*/ 53 w 255"/>
                <a:gd name="T77" fmla="*/ 39 h 204"/>
                <a:gd name="T78" fmla="*/ 35 w 255"/>
                <a:gd name="T79" fmla="*/ 34 h 204"/>
                <a:gd name="T80" fmla="*/ 12 w 255"/>
                <a:gd name="T81" fmla="*/ 21 h 204"/>
                <a:gd name="T82" fmla="*/ 12 w 255"/>
                <a:gd name="T83" fmla="*/ 21 h 204"/>
                <a:gd name="T84" fmla="*/ 20 w 255"/>
                <a:gd name="T85" fmla="*/ 13 h 204"/>
                <a:gd name="T86" fmla="*/ 28 w 255"/>
                <a:gd name="T87" fmla="*/ 13 h 204"/>
                <a:gd name="T88" fmla="*/ 42 w 255"/>
                <a:gd name="T89" fmla="*/ 20 h 204"/>
                <a:gd name="T90" fmla="*/ 53 w 255"/>
                <a:gd name="T91" fmla="*/ 23 h 204"/>
                <a:gd name="T92" fmla="*/ 201 w 255"/>
                <a:gd name="T93" fmla="*/ 23 h 204"/>
                <a:gd name="T94" fmla="*/ 212 w 255"/>
                <a:gd name="T95" fmla="*/ 20 h 204"/>
                <a:gd name="T96" fmla="*/ 226 w 255"/>
                <a:gd name="T97" fmla="*/ 13 h 204"/>
                <a:gd name="T98" fmla="*/ 234 w 255"/>
                <a:gd name="T99" fmla="*/ 13 h 204"/>
                <a:gd name="T100" fmla="*/ 242 w 255"/>
                <a:gd name="T101" fmla="*/ 2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204">
                  <a:moveTo>
                    <a:pt x="235" y="0"/>
                  </a:moveTo>
                  <a:cubicBezTo>
                    <a:pt x="20" y="0"/>
                    <a:pt x="20" y="0"/>
                    <a:pt x="20" y="0"/>
                  </a:cubicBezTo>
                  <a:cubicBezTo>
                    <a:pt x="9" y="0"/>
                    <a:pt x="0" y="9"/>
                    <a:pt x="0" y="20"/>
                  </a:cubicBezTo>
                  <a:cubicBezTo>
                    <a:pt x="0" y="184"/>
                    <a:pt x="0" y="184"/>
                    <a:pt x="0" y="184"/>
                  </a:cubicBezTo>
                  <a:cubicBezTo>
                    <a:pt x="0" y="195"/>
                    <a:pt x="9" y="204"/>
                    <a:pt x="20" y="204"/>
                  </a:cubicBezTo>
                  <a:cubicBezTo>
                    <a:pt x="235" y="204"/>
                    <a:pt x="235" y="204"/>
                    <a:pt x="235" y="204"/>
                  </a:cubicBezTo>
                  <a:cubicBezTo>
                    <a:pt x="246" y="204"/>
                    <a:pt x="255" y="195"/>
                    <a:pt x="255" y="184"/>
                  </a:cubicBezTo>
                  <a:cubicBezTo>
                    <a:pt x="255" y="20"/>
                    <a:pt x="255" y="20"/>
                    <a:pt x="255" y="20"/>
                  </a:cubicBezTo>
                  <a:cubicBezTo>
                    <a:pt x="255" y="9"/>
                    <a:pt x="246" y="0"/>
                    <a:pt x="235" y="0"/>
                  </a:cubicBezTo>
                  <a:close/>
                  <a:moveTo>
                    <a:pt x="242" y="184"/>
                  </a:moveTo>
                  <a:cubicBezTo>
                    <a:pt x="242" y="188"/>
                    <a:pt x="239" y="192"/>
                    <a:pt x="234" y="192"/>
                  </a:cubicBezTo>
                  <a:cubicBezTo>
                    <a:pt x="226" y="192"/>
                    <a:pt x="226" y="192"/>
                    <a:pt x="226" y="192"/>
                  </a:cubicBezTo>
                  <a:cubicBezTo>
                    <a:pt x="212" y="184"/>
                    <a:pt x="212" y="184"/>
                    <a:pt x="212" y="184"/>
                  </a:cubicBezTo>
                  <a:cubicBezTo>
                    <a:pt x="210" y="182"/>
                    <a:pt x="204" y="181"/>
                    <a:pt x="201" y="181"/>
                  </a:cubicBezTo>
                  <a:cubicBezTo>
                    <a:pt x="53" y="181"/>
                    <a:pt x="53" y="181"/>
                    <a:pt x="53" y="181"/>
                  </a:cubicBezTo>
                  <a:cubicBezTo>
                    <a:pt x="50" y="181"/>
                    <a:pt x="44" y="182"/>
                    <a:pt x="42" y="184"/>
                  </a:cubicBezTo>
                  <a:cubicBezTo>
                    <a:pt x="28" y="192"/>
                    <a:pt x="28" y="192"/>
                    <a:pt x="28" y="192"/>
                  </a:cubicBezTo>
                  <a:cubicBezTo>
                    <a:pt x="20" y="192"/>
                    <a:pt x="20" y="192"/>
                    <a:pt x="20" y="192"/>
                  </a:cubicBezTo>
                  <a:cubicBezTo>
                    <a:pt x="15" y="192"/>
                    <a:pt x="12" y="188"/>
                    <a:pt x="12" y="184"/>
                  </a:cubicBezTo>
                  <a:cubicBezTo>
                    <a:pt x="12" y="183"/>
                    <a:pt x="12" y="183"/>
                    <a:pt x="12" y="183"/>
                  </a:cubicBezTo>
                  <a:cubicBezTo>
                    <a:pt x="35" y="170"/>
                    <a:pt x="35" y="170"/>
                    <a:pt x="35" y="170"/>
                  </a:cubicBezTo>
                  <a:cubicBezTo>
                    <a:pt x="40" y="168"/>
                    <a:pt x="47" y="166"/>
                    <a:pt x="53" y="166"/>
                  </a:cubicBezTo>
                  <a:cubicBezTo>
                    <a:pt x="201" y="166"/>
                    <a:pt x="201" y="166"/>
                    <a:pt x="201" y="166"/>
                  </a:cubicBezTo>
                  <a:cubicBezTo>
                    <a:pt x="207" y="166"/>
                    <a:pt x="214" y="167"/>
                    <a:pt x="220" y="170"/>
                  </a:cubicBezTo>
                  <a:cubicBezTo>
                    <a:pt x="242" y="183"/>
                    <a:pt x="242" y="183"/>
                    <a:pt x="242" y="183"/>
                  </a:cubicBezTo>
                  <a:lnTo>
                    <a:pt x="242" y="184"/>
                  </a:lnTo>
                  <a:close/>
                  <a:moveTo>
                    <a:pt x="107" y="89"/>
                  </a:moveTo>
                  <a:cubicBezTo>
                    <a:pt x="107" y="78"/>
                    <a:pt x="116" y="69"/>
                    <a:pt x="127" y="69"/>
                  </a:cubicBezTo>
                  <a:cubicBezTo>
                    <a:pt x="138" y="69"/>
                    <a:pt x="147" y="78"/>
                    <a:pt x="147" y="89"/>
                  </a:cubicBezTo>
                  <a:cubicBezTo>
                    <a:pt x="147" y="97"/>
                    <a:pt x="143" y="104"/>
                    <a:pt x="136" y="107"/>
                  </a:cubicBezTo>
                  <a:cubicBezTo>
                    <a:pt x="136" y="135"/>
                    <a:pt x="136" y="135"/>
                    <a:pt x="136" y="135"/>
                  </a:cubicBezTo>
                  <a:cubicBezTo>
                    <a:pt x="118" y="135"/>
                    <a:pt x="118" y="135"/>
                    <a:pt x="118" y="135"/>
                  </a:cubicBezTo>
                  <a:cubicBezTo>
                    <a:pt x="118" y="107"/>
                    <a:pt x="118" y="107"/>
                    <a:pt x="118" y="107"/>
                  </a:cubicBezTo>
                  <a:cubicBezTo>
                    <a:pt x="111" y="104"/>
                    <a:pt x="107" y="97"/>
                    <a:pt x="107" y="89"/>
                  </a:cubicBezTo>
                  <a:close/>
                  <a:moveTo>
                    <a:pt x="242" y="21"/>
                  </a:moveTo>
                  <a:cubicBezTo>
                    <a:pt x="220" y="34"/>
                    <a:pt x="220" y="34"/>
                    <a:pt x="220" y="34"/>
                  </a:cubicBezTo>
                  <a:cubicBezTo>
                    <a:pt x="214" y="37"/>
                    <a:pt x="207" y="38"/>
                    <a:pt x="201" y="39"/>
                  </a:cubicBezTo>
                  <a:cubicBezTo>
                    <a:pt x="201" y="39"/>
                    <a:pt x="201" y="39"/>
                    <a:pt x="201" y="39"/>
                  </a:cubicBezTo>
                  <a:cubicBezTo>
                    <a:pt x="53" y="39"/>
                    <a:pt x="53" y="39"/>
                    <a:pt x="53" y="39"/>
                  </a:cubicBezTo>
                  <a:cubicBezTo>
                    <a:pt x="47" y="38"/>
                    <a:pt x="40" y="37"/>
                    <a:pt x="35" y="34"/>
                  </a:cubicBezTo>
                  <a:cubicBezTo>
                    <a:pt x="12" y="21"/>
                    <a:pt x="12" y="21"/>
                    <a:pt x="12" y="21"/>
                  </a:cubicBezTo>
                  <a:cubicBezTo>
                    <a:pt x="12" y="21"/>
                    <a:pt x="12" y="21"/>
                    <a:pt x="12" y="21"/>
                  </a:cubicBezTo>
                  <a:cubicBezTo>
                    <a:pt x="12" y="16"/>
                    <a:pt x="15" y="13"/>
                    <a:pt x="20" y="13"/>
                  </a:cubicBezTo>
                  <a:cubicBezTo>
                    <a:pt x="28" y="13"/>
                    <a:pt x="28" y="13"/>
                    <a:pt x="28" y="13"/>
                  </a:cubicBezTo>
                  <a:cubicBezTo>
                    <a:pt x="42" y="20"/>
                    <a:pt x="42" y="20"/>
                    <a:pt x="42" y="20"/>
                  </a:cubicBezTo>
                  <a:cubicBezTo>
                    <a:pt x="44" y="22"/>
                    <a:pt x="50" y="23"/>
                    <a:pt x="53" y="23"/>
                  </a:cubicBezTo>
                  <a:cubicBezTo>
                    <a:pt x="201" y="23"/>
                    <a:pt x="201" y="23"/>
                    <a:pt x="201" y="23"/>
                  </a:cubicBezTo>
                  <a:cubicBezTo>
                    <a:pt x="204" y="23"/>
                    <a:pt x="210" y="22"/>
                    <a:pt x="212" y="20"/>
                  </a:cubicBezTo>
                  <a:cubicBezTo>
                    <a:pt x="226" y="13"/>
                    <a:pt x="226" y="13"/>
                    <a:pt x="226" y="13"/>
                  </a:cubicBezTo>
                  <a:cubicBezTo>
                    <a:pt x="234" y="13"/>
                    <a:pt x="234" y="13"/>
                    <a:pt x="234" y="13"/>
                  </a:cubicBezTo>
                  <a:cubicBezTo>
                    <a:pt x="239" y="13"/>
                    <a:pt x="242" y="16"/>
                    <a:pt x="24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custDataLst>
      <p:tags r:id="rId1"/>
    </p:custDataLst>
    <p:extLst>
      <p:ext uri="{BB962C8B-B14F-4D97-AF65-F5344CB8AC3E}">
        <p14:creationId xmlns:p14="http://schemas.microsoft.com/office/powerpoint/2010/main" val="361786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35" presetClass="path" presetSubtype="0" decel="100000" fill="hold" nodeType="withEffect">
                                  <p:stCondLst>
                                    <p:cond delay="400"/>
                                  </p:stCondLst>
                                  <p:childTnLst>
                                    <p:animMotion origin="layout" path="M 4.92724E-7 -1.42987E-6 L 4.92724E-7 0.0261 " pathEditMode="relative" rAng="0" ptsTypes="AA">
                                      <p:cBhvr>
                                        <p:cTn id="9" dur="500" spd="-100000" fill="hold"/>
                                        <p:tgtEl>
                                          <p:spTgt spid="82"/>
                                        </p:tgtEl>
                                        <p:attrNameLst>
                                          <p:attrName>ppt_x</p:attrName>
                                          <p:attrName>ppt_y</p:attrName>
                                        </p:attrNameLst>
                                      </p:cBhvr>
                                      <p:rCtr x="0" y="1294"/>
                                    </p:animMotion>
                                  </p:childTnLst>
                                </p:cTn>
                              </p:par>
                              <p:par>
                                <p:cTn id="10" presetID="10" presetClass="entr" presetSubtype="0" fill="hold" nodeType="withEffect">
                                  <p:stCondLst>
                                    <p:cond delay="6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35" presetClass="path" presetSubtype="0" decel="100000" fill="hold" nodeType="withEffect">
                                  <p:stCondLst>
                                    <p:cond delay="600"/>
                                  </p:stCondLst>
                                  <p:childTnLst>
                                    <p:animMotion origin="layout" path="M -1.99132E-6 1.25738E-6 L -1.99132E-6 0.0261 " pathEditMode="relative" rAng="0" ptsTypes="AA">
                                      <p:cBhvr>
                                        <p:cTn id="14" dur="500" spd="-100000" fill="hold"/>
                                        <p:tgtEl>
                                          <p:spTgt spid="33"/>
                                        </p:tgtEl>
                                        <p:attrNameLst>
                                          <p:attrName>ppt_x</p:attrName>
                                          <p:attrName>ppt_y</p:attrName>
                                        </p:attrNameLst>
                                      </p:cBhvr>
                                      <p:rCtr x="0" y="1294"/>
                                    </p:animMotion>
                                  </p:childTnLst>
                                </p:cTn>
                              </p:par>
                              <p:par>
                                <p:cTn id="15" presetID="10" presetClass="entr" presetSubtype="0" fill="hold" nodeType="withEffect">
                                  <p:stCondLst>
                                    <p:cond delay="7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5" presetClass="path" presetSubtype="0" decel="100000" fill="hold" nodeType="withEffect">
                                  <p:stCondLst>
                                    <p:cond delay="700"/>
                                  </p:stCondLst>
                                  <p:childTnLst>
                                    <p:animMotion origin="layout" path="M 7.45468E-7 -3.40445E-6 L 7.45468E-7 0.0261 " pathEditMode="relative" rAng="0" ptsTypes="AA">
                                      <p:cBhvr>
                                        <p:cTn id="19" dur="500" spd="-100000" fill="hold"/>
                                        <p:tgtEl>
                                          <p:spTgt spid="6"/>
                                        </p:tgtEl>
                                        <p:attrNameLst>
                                          <p:attrName>ppt_x</p:attrName>
                                          <p:attrName>ppt_y</p:attrName>
                                        </p:attrNameLst>
                                      </p:cBhvr>
                                      <p:rCtr x="0" y="1294"/>
                                    </p:animMotion>
                                  </p:childTnLst>
                                </p:cTn>
                              </p:par>
                              <p:par>
                                <p:cTn id="20" presetID="10" presetClass="entr" presetSubtype="0" fill="hold" nodeType="withEffect">
                                  <p:stCondLst>
                                    <p:cond delay="9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35" presetClass="path" presetSubtype="0" decel="100000" fill="hold" nodeType="withEffect">
                                  <p:stCondLst>
                                    <p:cond delay="900"/>
                                  </p:stCondLst>
                                  <p:childTnLst>
                                    <p:animMotion origin="layout" path="M 7.45468E-7 -3.79029E-6 L 7.45468E-7 0.0261 " pathEditMode="relative" rAng="0" ptsTypes="AA">
                                      <p:cBhvr>
                                        <p:cTn id="24" dur="500" spd="-100000" fill="hold"/>
                                        <p:tgtEl>
                                          <p:spTgt spid="5"/>
                                        </p:tgtEl>
                                        <p:attrNameLst>
                                          <p:attrName>ppt_x</p:attrName>
                                          <p:attrName>ppt_y</p:attrName>
                                        </p:attrNameLst>
                                      </p:cBhvr>
                                      <p:rCtr x="0" y="1294"/>
                                    </p:animMotion>
                                  </p:childTnLst>
                                </p:cTn>
                              </p:par>
                              <p:par>
                                <p:cTn id="25" presetID="10" presetClass="entr" presetSubtype="0" fill="hold" nodeType="withEffect">
                                  <p:stCondLst>
                                    <p:cond delay="10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35" presetClass="path" presetSubtype="0" decel="100000" fill="hold" nodeType="withEffect">
                                  <p:stCondLst>
                                    <p:cond delay="1000"/>
                                  </p:stCondLst>
                                  <p:childTnLst>
                                    <p:animMotion origin="layout" path="M 3.34184E-6 4.44848E-6 L 3.34184E-6 0.0261 " pathEditMode="relative" rAng="0" ptsTypes="AA">
                                      <p:cBhvr>
                                        <p:cTn id="29" dur="500" spd="-100000" fill="hold"/>
                                        <p:tgtEl>
                                          <p:spTgt spid="57"/>
                                        </p:tgtEl>
                                        <p:attrNameLst>
                                          <p:attrName>ppt_x</p:attrName>
                                          <p:attrName>ppt_y</p:attrName>
                                        </p:attrNameLst>
                                      </p:cBhvr>
                                      <p:rCtr x="0" y="1294"/>
                                    </p:animMotion>
                                  </p:childTnLst>
                                </p:cTn>
                              </p:par>
                              <p:par>
                                <p:cTn id="30" presetID="10" presetClass="entr" presetSubtype="0" fill="hold" nodeType="withEffect">
                                  <p:stCondLst>
                                    <p:cond delay="12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35" presetClass="path" presetSubtype="0" decel="100000" fill="hold" nodeType="withEffect">
                                  <p:stCondLst>
                                    <p:cond delay="1200"/>
                                  </p:stCondLst>
                                  <p:childTnLst>
                                    <p:animMotion origin="layout" path="M 3.34184E-6 4.95234E-6 L 3.34184E-6 0.0261 " pathEditMode="relative" rAng="0" ptsTypes="AA">
                                      <p:cBhvr>
                                        <p:cTn id="34" dur="500" spd="-100000" fill="hold"/>
                                        <p:tgtEl>
                                          <p:spTgt spid="51"/>
                                        </p:tgtEl>
                                        <p:attrNameLst>
                                          <p:attrName>ppt_x</p:attrName>
                                          <p:attrName>ppt_y</p:attrName>
                                        </p:attrNameLst>
                                      </p:cBhvr>
                                      <p:rCtr x="0" y="1294"/>
                                    </p:animMotion>
                                  </p:childTnLst>
                                </p:cTn>
                              </p:par>
                              <p:par>
                                <p:cTn id="35" presetID="10" presetClass="entr" presetSubtype="0" fill="hold" nodeType="withEffect">
                                  <p:stCondLst>
                                    <p:cond delay="13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35" presetClass="path" presetSubtype="0" decel="100000" fill="hold" nodeType="withEffect">
                                  <p:stCondLst>
                                    <p:cond delay="1300"/>
                                  </p:stCondLst>
                                  <p:childTnLst>
                                    <p:animMotion origin="layout" path="M -4.40388E-6 -1.85656E-6 L -4.40388E-6 0.0261 " pathEditMode="relative" rAng="0" ptsTypes="AA">
                                      <p:cBhvr>
                                        <p:cTn id="39" dur="500" spd="-100000" fill="hold"/>
                                        <p:tgtEl>
                                          <p:spTgt spid="54"/>
                                        </p:tgtEl>
                                        <p:attrNameLst>
                                          <p:attrName>ppt_x</p:attrName>
                                          <p:attrName>ppt_y</p:attrName>
                                        </p:attrNameLst>
                                      </p:cBhvr>
                                      <p:rCtr x="0" y="1294"/>
                                    </p:animMotion>
                                  </p:childTnLst>
                                </p:cTn>
                              </p:par>
                              <p:par>
                                <p:cTn id="40" presetID="10" presetClass="entr" presetSubtype="0" fill="hold" nodeType="withEffect">
                                  <p:stCondLst>
                                    <p:cond delay="80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35" presetClass="path" presetSubtype="0" decel="100000" fill="hold" nodeType="withEffect">
                                  <p:stCondLst>
                                    <p:cond delay="800"/>
                                  </p:stCondLst>
                                  <p:childTnLst>
                                    <p:animMotion origin="layout" path="M -1.99132E-6 3.49523E-7 L -1.99132E-6 0.0261 " pathEditMode="relative" rAng="0" ptsTypes="AA">
                                      <p:cBhvr>
                                        <p:cTn id="44" dur="500" spd="-100000" fill="hold"/>
                                        <p:tgtEl>
                                          <p:spTgt spid="2"/>
                                        </p:tgtEl>
                                        <p:attrNameLst>
                                          <p:attrName>ppt_x</p:attrName>
                                          <p:attrName>ppt_y</p:attrName>
                                        </p:attrNameLst>
                                      </p:cBhvr>
                                      <p:rCtr x="0" y="1294"/>
                                    </p:animMotion>
                                  </p:childTnLst>
                                </p:cTn>
                              </p:par>
                              <p:par>
                                <p:cTn id="45" presetID="10" presetClass="entr" presetSubtype="0" fill="hold" nodeType="withEffect">
                                  <p:stCondLst>
                                    <p:cond delay="3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35" presetClass="path" presetSubtype="0" decel="100000" fill="hold" nodeType="withEffect">
                                  <p:stCondLst>
                                    <p:cond delay="300"/>
                                  </p:stCondLst>
                                  <p:childTnLst>
                                    <p:animMotion origin="layout" path="M -7.3781E-7 3.55878E-6 L -7.3781E-7 0.0261 " pathEditMode="relative" rAng="0" ptsTypes="AA">
                                      <p:cBhvr>
                                        <p:cTn id="49" dur="500" spd="-100000" fill="hold"/>
                                        <p:tgtEl>
                                          <p:spTgt spid="4"/>
                                        </p:tgtEl>
                                        <p:attrNameLst>
                                          <p:attrName>ppt_x</p:attrName>
                                          <p:attrName>ppt_y</p:attrName>
                                        </p:attrNameLst>
                                      </p:cBhvr>
                                      <p:rCtr x="0" y="1294"/>
                                    </p:animMotion>
                                  </p:childTnLst>
                                </p:cTn>
                              </p:par>
                              <p:par>
                                <p:cTn id="50" presetID="10" presetClass="entr" presetSubtype="0" fill="hold" nodeType="withEffect">
                                  <p:stCondLst>
                                    <p:cond delay="5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35" presetClass="path" presetSubtype="0" decel="100000" fill="hold" nodeType="withEffect">
                                  <p:stCondLst>
                                    <p:cond delay="500"/>
                                  </p:stCondLst>
                                  <p:childTnLst>
                                    <p:animMotion origin="layout" path="M 4.92724E-7 -1.42987E-6 L 4.92724E-7 0.0261 " pathEditMode="relative" rAng="0" ptsTypes="AA">
                                      <p:cBhvr>
                                        <p:cTn id="54" dur="500" spd="-100000" fill="hold"/>
                                        <p:tgtEl>
                                          <p:spTgt spid="12"/>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8C00-BDC0-4221-BA68-F06B86F87F55}"/>
              </a:ext>
            </a:extLst>
          </p:cNvPr>
          <p:cNvSpPr>
            <a:spLocks noGrp="1"/>
          </p:cNvSpPr>
          <p:nvPr>
            <p:ph type="title"/>
          </p:nvPr>
        </p:nvSpPr>
        <p:spPr/>
        <p:txBody>
          <a:bodyPr/>
          <a:lstStyle/>
          <a:p>
            <a:r>
              <a:rPr lang="en-US" dirty="0"/>
              <a:t>Windows Container Support Public Preview</a:t>
            </a:r>
          </a:p>
        </p:txBody>
      </p:sp>
      <p:sp>
        <p:nvSpPr>
          <p:cNvPr id="3" name="Content Placeholder 2">
            <a:extLst>
              <a:ext uri="{FF2B5EF4-FFF2-40B4-BE49-F238E27FC236}">
                <a16:creationId xmlns:a16="http://schemas.microsoft.com/office/drawing/2014/main" id="{461EEF9B-AA01-40AC-B139-02A2C21769BC}"/>
              </a:ext>
            </a:extLst>
          </p:cNvPr>
          <p:cNvSpPr>
            <a:spLocks noGrp="1"/>
          </p:cNvSpPr>
          <p:nvPr>
            <p:ph sz="quarter" idx="10"/>
          </p:nvPr>
        </p:nvSpPr>
        <p:spPr>
          <a:xfrm>
            <a:off x="584200" y="1435100"/>
            <a:ext cx="11018838" cy="4288418"/>
          </a:xfrm>
        </p:spPr>
        <p:txBody>
          <a:bodyPr/>
          <a:lstStyle/>
          <a:p>
            <a:pPr marL="0" indent="0">
              <a:buNone/>
            </a:pPr>
            <a:r>
              <a:rPr lang="en-US" dirty="0"/>
              <a:t>Windows Server 2019 Host Support</a:t>
            </a:r>
          </a:p>
          <a:p>
            <a:pPr marL="342900" lvl="1" indent="-342900">
              <a:buFont typeface="Wingdings" panose="05000000000000000000" pitchFamily="2" charset="2"/>
              <a:buChar char="§"/>
            </a:pPr>
            <a:r>
              <a:rPr lang="en-US" dirty="0"/>
              <a:t>Smaller containers, higher density of apps, faster pull and start times</a:t>
            </a:r>
          </a:p>
          <a:p>
            <a:pPr marL="342900" lvl="1" indent="-342900">
              <a:buFont typeface="Wingdings" panose="05000000000000000000" pitchFamily="2" charset="2"/>
              <a:buChar char="§"/>
            </a:pPr>
            <a:r>
              <a:rPr lang="en-US" dirty="0"/>
              <a:t>Server Core Containers reduced by over 60% from WS2016LTSC</a:t>
            </a:r>
          </a:p>
          <a:p>
            <a:pPr marL="342900" lvl="1" indent="-342900">
              <a:buFont typeface="Wingdings" panose="05000000000000000000" pitchFamily="2" charset="2"/>
              <a:buChar char="§"/>
            </a:pPr>
            <a:r>
              <a:rPr lang="en-US" dirty="0"/>
              <a:t>Take advantage of improvements not available on WS2016</a:t>
            </a:r>
          </a:p>
          <a:p>
            <a:pPr marL="0" indent="0">
              <a:buNone/>
            </a:pPr>
            <a:r>
              <a:rPr lang="en-US" dirty="0"/>
              <a:t>Key Scenarios</a:t>
            </a:r>
          </a:p>
          <a:p>
            <a:pPr marL="342900" lvl="1" indent="-342900">
              <a:buFont typeface="Wingdings" panose="05000000000000000000" pitchFamily="2" charset="2"/>
              <a:buChar char="§"/>
            </a:pPr>
            <a:r>
              <a:rPr lang="en-US" dirty="0"/>
              <a:t>Lift and Shift to PaaS</a:t>
            </a:r>
          </a:p>
          <a:p>
            <a:pPr marL="342900" lvl="1" indent="-342900">
              <a:buFont typeface="Wingdings" panose="05000000000000000000" pitchFamily="2" charset="2"/>
              <a:buChar char="§"/>
            </a:pPr>
            <a:r>
              <a:rPr lang="en-US" dirty="0"/>
              <a:t>Applications which have dependencies</a:t>
            </a:r>
          </a:p>
          <a:p>
            <a:pPr marL="342900" lvl="1" indent="-342900">
              <a:buFont typeface="Wingdings" panose="05000000000000000000" pitchFamily="2" charset="2"/>
              <a:buChar char="§"/>
            </a:pPr>
            <a:r>
              <a:rPr lang="en-US" dirty="0"/>
              <a:t>Applications blocked by traditional App Service Sandbox</a:t>
            </a:r>
          </a:p>
          <a:p>
            <a:pPr marL="342900" lvl="1" indent="-342900">
              <a:buFont typeface="Wingdings" panose="05000000000000000000" pitchFamily="2" charset="2"/>
              <a:buChar char="§"/>
            </a:pPr>
            <a:r>
              <a:rPr lang="en-US" dirty="0"/>
              <a:t>Data center migration</a:t>
            </a:r>
          </a:p>
          <a:p>
            <a:pPr marL="0" indent="0">
              <a:buNone/>
            </a:pPr>
            <a:r>
              <a:rPr lang="en-US" dirty="0"/>
              <a:t>Capabilities</a:t>
            </a:r>
          </a:p>
          <a:p>
            <a:pPr marL="342900" lvl="1" indent="-342900">
              <a:buFont typeface="Wingdings" panose="05000000000000000000" pitchFamily="2" charset="2"/>
              <a:buChar char="§"/>
            </a:pPr>
            <a:r>
              <a:rPr lang="en-US" dirty="0"/>
              <a:t>Available in six regions globally</a:t>
            </a:r>
          </a:p>
          <a:p>
            <a:pPr marL="342900" lvl="1" indent="-342900">
              <a:buFont typeface="Wingdings" panose="05000000000000000000" pitchFamily="2" charset="2"/>
              <a:buChar char="§"/>
            </a:pPr>
            <a:r>
              <a:rPr lang="en-US" dirty="0"/>
              <a:t>PowerShell and CLI Support</a:t>
            </a:r>
          </a:p>
          <a:p>
            <a:pPr marL="342900" lvl="1" indent="-342900">
              <a:buFont typeface="Wingdings" panose="05000000000000000000" pitchFamily="2" charset="2"/>
              <a:buChar char="§"/>
            </a:pPr>
            <a:r>
              <a:rPr lang="en-US" dirty="0"/>
              <a:t>Bring Your Own Storage – Azure Files</a:t>
            </a:r>
          </a:p>
        </p:txBody>
      </p:sp>
      <p:sp>
        <p:nvSpPr>
          <p:cNvPr id="40" name="Rectangle 13">
            <a:extLst>
              <a:ext uri="{FF2B5EF4-FFF2-40B4-BE49-F238E27FC236}">
                <a16:creationId xmlns:a16="http://schemas.microsoft.com/office/drawing/2014/main" id="{D9ED1104-BD1C-4430-A775-E76F498ACC3E}"/>
              </a:ext>
            </a:extLst>
          </p:cNvPr>
          <p:cNvSpPr/>
          <p:nvPr/>
        </p:nvSpPr>
        <p:spPr bwMode="auto">
          <a:xfrm>
            <a:off x="8052869" y="4633636"/>
            <a:ext cx="1126055" cy="1021158"/>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dirty="0">
              <a:gradFill>
                <a:gsLst>
                  <a:gs pos="40075">
                    <a:srgbClr val="FFFFFF"/>
                  </a:gs>
                  <a:gs pos="30000">
                    <a:srgbClr val="FFFFFF"/>
                  </a:gs>
                </a:gsLst>
                <a:lin ang="5400000" scaled="0"/>
              </a:gradFill>
            </a:endParaRPr>
          </a:p>
        </p:txBody>
      </p:sp>
      <p:sp>
        <p:nvSpPr>
          <p:cNvPr id="41" name="Rectangle 13">
            <a:extLst>
              <a:ext uri="{FF2B5EF4-FFF2-40B4-BE49-F238E27FC236}">
                <a16:creationId xmlns:a16="http://schemas.microsoft.com/office/drawing/2014/main" id="{EF5CE07B-7971-476E-ABAF-AF09998B828F}"/>
              </a:ext>
            </a:extLst>
          </p:cNvPr>
          <p:cNvSpPr/>
          <p:nvPr/>
        </p:nvSpPr>
        <p:spPr bwMode="auto">
          <a:xfrm>
            <a:off x="8066356" y="5137142"/>
            <a:ext cx="1126116" cy="1021157"/>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7 w 1890086"/>
              <a:gd name="connsiteY3" fmla="*/ 751499 h 1714016"/>
              <a:gd name="connsiteX4" fmla="*/ 0 w 1890086"/>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38150 h 1714016"/>
              <a:gd name="connsiteX4" fmla="*/ 104 w 1890190"/>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51499 h 1714016"/>
              <a:gd name="connsiteX4" fmla="*/ 104 w 1890190"/>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190" h="1714016">
                <a:moveTo>
                  <a:pt x="104" y="0"/>
                </a:moveTo>
                <a:lnTo>
                  <a:pt x="1886713" y="963075"/>
                </a:lnTo>
                <a:lnTo>
                  <a:pt x="1890190" y="1714016"/>
                </a:lnTo>
                <a:lnTo>
                  <a:pt x="383" y="751499"/>
                </a:lnTo>
                <a:cubicBezTo>
                  <a:pt x="-823" y="500999"/>
                  <a:pt x="1310" y="250500"/>
                  <a:pt x="104" y="0"/>
                </a:cubicBezTo>
                <a:close/>
              </a:path>
            </a:pathLst>
          </a:cu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dirty="0">
              <a:gradFill>
                <a:gsLst>
                  <a:gs pos="40075">
                    <a:srgbClr val="FFFFFF"/>
                  </a:gs>
                  <a:gs pos="30000">
                    <a:srgbClr val="FFFFFF"/>
                  </a:gs>
                </a:gsLst>
                <a:lin ang="5400000" scaled="0"/>
              </a:gradFill>
            </a:endParaRPr>
          </a:p>
        </p:txBody>
      </p:sp>
      <p:sp>
        <p:nvSpPr>
          <p:cNvPr id="42" name="Rectangle 13">
            <a:extLst>
              <a:ext uri="{FF2B5EF4-FFF2-40B4-BE49-F238E27FC236}">
                <a16:creationId xmlns:a16="http://schemas.microsoft.com/office/drawing/2014/main" id="{75C7CFED-5BAB-423C-A3C1-70F02000AB0D}"/>
              </a:ext>
            </a:extLst>
          </p:cNvPr>
          <p:cNvSpPr/>
          <p:nvPr/>
        </p:nvSpPr>
        <p:spPr bwMode="auto">
          <a:xfrm>
            <a:off x="8066356" y="5626423"/>
            <a:ext cx="1126055" cy="1021158"/>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dirty="0">
              <a:gradFill>
                <a:gsLst>
                  <a:gs pos="40075">
                    <a:srgbClr val="FFFFFF"/>
                  </a:gs>
                  <a:gs pos="30000">
                    <a:srgbClr val="FFFFFF"/>
                  </a:gs>
                </a:gsLst>
                <a:lin ang="5400000" scaled="0"/>
              </a:gradFill>
            </a:endParaRPr>
          </a:p>
        </p:txBody>
      </p:sp>
      <p:sp>
        <p:nvSpPr>
          <p:cNvPr id="43" name="Rectangle 13">
            <a:extLst>
              <a:ext uri="{FF2B5EF4-FFF2-40B4-BE49-F238E27FC236}">
                <a16:creationId xmlns:a16="http://schemas.microsoft.com/office/drawing/2014/main" id="{38C841BE-B663-49CE-A4EF-C2B5E36E390C}"/>
              </a:ext>
            </a:extLst>
          </p:cNvPr>
          <p:cNvSpPr/>
          <p:nvPr/>
        </p:nvSpPr>
        <p:spPr bwMode="auto">
          <a:xfrm flipH="1">
            <a:off x="9240779" y="4549615"/>
            <a:ext cx="1173123" cy="1076172"/>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dirty="0">
              <a:gradFill>
                <a:gsLst>
                  <a:gs pos="40075">
                    <a:srgbClr val="FFFFFF"/>
                  </a:gs>
                  <a:gs pos="30000">
                    <a:srgbClr val="FFFFFF"/>
                  </a:gs>
                </a:gsLst>
                <a:lin ang="5400000" scaled="0"/>
              </a:gradFill>
            </a:endParaRPr>
          </a:p>
        </p:txBody>
      </p:sp>
      <p:sp>
        <p:nvSpPr>
          <p:cNvPr id="44" name="Rectangle 13">
            <a:extLst>
              <a:ext uri="{FF2B5EF4-FFF2-40B4-BE49-F238E27FC236}">
                <a16:creationId xmlns:a16="http://schemas.microsoft.com/office/drawing/2014/main" id="{0C8DF9C6-070B-4D8D-B6F2-586A2888321C}"/>
              </a:ext>
            </a:extLst>
          </p:cNvPr>
          <p:cNvSpPr/>
          <p:nvPr/>
        </p:nvSpPr>
        <p:spPr bwMode="auto">
          <a:xfrm flipH="1">
            <a:off x="9233216" y="5064026"/>
            <a:ext cx="1183193" cy="1076172"/>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34813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44825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54837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616" y="754837"/>
                </a:lnTo>
                <a:cubicBezTo>
                  <a:pt x="2411" y="509899"/>
                  <a:pt x="1205" y="244938"/>
                  <a:pt x="0" y="0"/>
                </a:cubicBezTo>
                <a:close/>
              </a:path>
            </a:pathLst>
          </a:cu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dirty="0">
              <a:gradFill>
                <a:gsLst>
                  <a:gs pos="40075">
                    <a:srgbClr val="FFFFFF"/>
                  </a:gs>
                  <a:gs pos="30000">
                    <a:srgbClr val="FFFFFF"/>
                  </a:gs>
                </a:gsLst>
                <a:lin ang="5400000" scaled="0"/>
              </a:gradFill>
            </a:endParaRPr>
          </a:p>
        </p:txBody>
      </p:sp>
      <p:sp>
        <p:nvSpPr>
          <p:cNvPr id="45" name="Rectangle 13">
            <a:extLst>
              <a:ext uri="{FF2B5EF4-FFF2-40B4-BE49-F238E27FC236}">
                <a16:creationId xmlns:a16="http://schemas.microsoft.com/office/drawing/2014/main" id="{28C6C336-E478-4FDE-A0A4-F7801BB519C2}"/>
              </a:ext>
            </a:extLst>
          </p:cNvPr>
          <p:cNvSpPr/>
          <p:nvPr/>
        </p:nvSpPr>
        <p:spPr bwMode="auto">
          <a:xfrm flipH="1">
            <a:off x="9199845" y="5580212"/>
            <a:ext cx="1225358" cy="1058157"/>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dirty="0">
              <a:gradFill>
                <a:gsLst>
                  <a:gs pos="40075">
                    <a:srgbClr val="FFFFFF"/>
                  </a:gs>
                  <a:gs pos="30000">
                    <a:srgbClr val="FFFFFF"/>
                  </a:gs>
                </a:gsLst>
                <a:lin ang="5400000" scaled="0"/>
              </a:gradFill>
            </a:endParaRPr>
          </a:p>
        </p:txBody>
      </p:sp>
      <p:sp>
        <p:nvSpPr>
          <p:cNvPr id="46" name="Product_ECDC" title="Icon of a box">
            <a:extLst>
              <a:ext uri="{FF2B5EF4-FFF2-40B4-BE49-F238E27FC236}">
                <a16:creationId xmlns:a16="http://schemas.microsoft.com/office/drawing/2014/main" id="{C1124DAA-62CD-4B0A-A023-14E7163D0E48}"/>
              </a:ext>
            </a:extLst>
          </p:cNvPr>
          <p:cNvSpPr>
            <a:spLocks noChangeAspect="1" noEditPoints="1"/>
          </p:cNvSpPr>
          <p:nvPr/>
        </p:nvSpPr>
        <p:spPr bwMode="auto">
          <a:xfrm>
            <a:off x="8007860" y="3979492"/>
            <a:ext cx="2424778" cy="272795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accent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7" name="Rectangle 46">
            <a:extLst>
              <a:ext uri="{FF2B5EF4-FFF2-40B4-BE49-F238E27FC236}">
                <a16:creationId xmlns:a16="http://schemas.microsoft.com/office/drawing/2014/main" id="{D731FCE0-9C85-4E0B-85EC-882EA8C414A5}"/>
              </a:ext>
            </a:extLst>
          </p:cNvPr>
          <p:cNvSpPr/>
          <p:nvPr/>
        </p:nvSpPr>
        <p:spPr>
          <a:xfrm rot="19908931">
            <a:off x="9268126" y="5051769"/>
            <a:ext cx="1142825" cy="152349"/>
          </a:xfrm>
          <a:prstGeom prst="rect">
            <a:avLst/>
          </a:prstGeom>
        </p:spPr>
        <p:txBody>
          <a:bodyPr wrap="square" lIns="0" tIns="0" rIns="0" bIns="0">
            <a:spAutoFit/>
          </a:bodyPr>
          <a:lstStyle/>
          <a:p>
            <a:pPr algn="ctr" defTabSz="932742">
              <a:lnSpc>
                <a:spcPct val="90000"/>
              </a:lnSpc>
              <a:spcAft>
                <a:spcPts val="1200"/>
              </a:spcAft>
              <a:buSzPct val="90000"/>
            </a:pPr>
            <a:r>
              <a:rPr lang="en-US" sz="110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Application layers</a:t>
            </a:r>
          </a:p>
        </p:txBody>
      </p:sp>
      <p:sp>
        <p:nvSpPr>
          <p:cNvPr id="48" name="Rectangle 47">
            <a:extLst>
              <a:ext uri="{FF2B5EF4-FFF2-40B4-BE49-F238E27FC236}">
                <a16:creationId xmlns:a16="http://schemas.microsoft.com/office/drawing/2014/main" id="{90105D1E-F7D8-44BE-838D-AF7C73F5D3CB}"/>
              </a:ext>
            </a:extLst>
          </p:cNvPr>
          <p:cNvSpPr/>
          <p:nvPr/>
        </p:nvSpPr>
        <p:spPr>
          <a:xfrm rot="19908931">
            <a:off x="9234774" y="5461321"/>
            <a:ext cx="1267849" cy="304699"/>
          </a:xfrm>
          <a:prstGeom prst="rect">
            <a:avLst/>
          </a:prstGeom>
        </p:spPr>
        <p:txBody>
          <a:bodyPr wrap="square" lIns="0" tIns="0" rIns="0" bIns="0">
            <a:spAutoFit/>
          </a:bodyPr>
          <a:lstStyle/>
          <a:p>
            <a:pPr algn="ctr" defTabSz="932742">
              <a:lnSpc>
                <a:spcPct val="90000"/>
              </a:lnSpc>
              <a:spcAft>
                <a:spcPts val="1200"/>
              </a:spcAft>
              <a:buSzPct val="90000"/>
            </a:pPr>
            <a:r>
              <a:rPr lang="en-US" sz="110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Customization layers</a:t>
            </a:r>
          </a:p>
        </p:txBody>
      </p:sp>
      <p:sp>
        <p:nvSpPr>
          <p:cNvPr id="49" name="Rectangle 48">
            <a:extLst>
              <a:ext uri="{FF2B5EF4-FFF2-40B4-BE49-F238E27FC236}">
                <a16:creationId xmlns:a16="http://schemas.microsoft.com/office/drawing/2014/main" id="{3F8AB898-DA23-4EC6-948C-202D1CBDB7A1}"/>
              </a:ext>
            </a:extLst>
          </p:cNvPr>
          <p:cNvSpPr/>
          <p:nvPr/>
        </p:nvSpPr>
        <p:spPr>
          <a:xfrm rot="19908931">
            <a:off x="9204430" y="6137437"/>
            <a:ext cx="1239527" cy="138499"/>
          </a:xfrm>
          <a:prstGeom prst="rect">
            <a:avLst/>
          </a:prstGeom>
        </p:spPr>
        <p:txBody>
          <a:bodyPr wrap="square" lIns="0" tIns="0" rIns="0" bIns="0">
            <a:spAutoFit/>
          </a:bodyPr>
          <a:lstStyle/>
          <a:p>
            <a:pPr algn="ctr" defTabSz="932742">
              <a:lnSpc>
                <a:spcPct val="90000"/>
              </a:lnSpc>
              <a:spcAft>
                <a:spcPts val="1200"/>
              </a:spcAft>
              <a:buSzPct val="90000"/>
            </a:pPr>
            <a:r>
              <a:rPr lang="en-US" sz="100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Base OS—layer</a:t>
            </a:r>
          </a:p>
        </p:txBody>
      </p:sp>
    </p:spTree>
    <p:extLst>
      <p:ext uri="{BB962C8B-B14F-4D97-AF65-F5344CB8AC3E}">
        <p14:creationId xmlns:p14="http://schemas.microsoft.com/office/powerpoint/2010/main" val="15835269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89132-0400-40FE-9B33-096F24578C8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2F28B9F1-AD8D-450A-9612-87AD773724A1}"/>
              </a:ext>
            </a:extLst>
          </p:cNvPr>
          <p:cNvSpPr>
            <a:spLocks noGrp="1"/>
          </p:cNvSpPr>
          <p:nvPr>
            <p:ph type="body" sz="quarter" idx="12"/>
          </p:nvPr>
        </p:nvSpPr>
        <p:spPr/>
        <p:txBody>
          <a:bodyPr/>
          <a:lstStyle/>
          <a:p>
            <a:r>
              <a:rPr lang="en-US" dirty="0"/>
              <a:t>Azure </a:t>
            </a:r>
            <a:r>
              <a:rPr lang="en-US" dirty="0" err="1"/>
              <a:t>WebApps</a:t>
            </a:r>
            <a:r>
              <a:rPr lang="en-US" dirty="0"/>
              <a:t> for Containers</a:t>
            </a:r>
          </a:p>
        </p:txBody>
      </p:sp>
    </p:spTree>
    <p:extLst>
      <p:ext uri="{BB962C8B-B14F-4D97-AF65-F5344CB8AC3E}">
        <p14:creationId xmlns:p14="http://schemas.microsoft.com/office/powerpoint/2010/main" val="155604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416761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Each</a:t>
            </a:r>
            <a:r>
              <a:rPr lang="fr-BE" dirty="0"/>
              <a:t> Module </a:t>
            </a:r>
            <a:r>
              <a:rPr lang="fr-BE" dirty="0" err="1"/>
              <a:t>could</a:t>
            </a:r>
            <a:r>
              <a:rPr lang="fr-BE" dirty="0"/>
              <a:t> </a:t>
            </a:r>
            <a:r>
              <a:rPr lang="fr-BE" dirty="0" err="1"/>
              <a:t>be</a:t>
            </a:r>
            <a:r>
              <a:rPr lang="fr-BE" dirty="0"/>
              <a:t> </a:t>
            </a:r>
            <a:r>
              <a:rPr lang="fr-BE" dirty="0" err="1"/>
              <a:t>presented</a:t>
            </a:r>
            <a:r>
              <a:rPr lang="fr-BE" dirty="0"/>
              <a:t> as a </a:t>
            </a:r>
            <a:r>
              <a:rPr lang="fr-BE" dirty="0" err="1"/>
              <a:t>stand-alone</a:t>
            </a:r>
            <a:r>
              <a:rPr lang="fr-BE" dirty="0"/>
              <a:t> module, </a:t>
            </a:r>
            <a:r>
              <a:rPr lang="fr-BE" dirty="0" err="1"/>
              <a:t>although</a:t>
            </a:r>
            <a:r>
              <a:rPr lang="fr-BE" dirty="0"/>
              <a:t> the full </a:t>
            </a:r>
            <a:r>
              <a:rPr lang="fr-BE" dirty="0" err="1"/>
              <a:t>potential</a:t>
            </a:r>
            <a:r>
              <a:rPr lang="fr-BE" dirty="0"/>
              <a:t> </a:t>
            </a:r>
            <a:r>
              <a:rPr lang="fr-BE" dirty="0" err="1"/>
              <a:t>comes</a:t>
            </a:r>
            <a:r>
              <a:rPr lang="fr-BE" dirty="0"/>
              <a:t> from </a:t>
            </a:r>
            <a:r>
              <a:rPr lang="fr-BE" dirty="0" err="1"/>
              <a:t>delivering</a:t>
            </a:r>
            <a:r>
              <a:rPr lang="fr-BE" dirty="0"/>
              <a:t> all modules</a:t>
            </a:r>
          </a:p>
          <a:p>
            <a:pPr marL="342900" indent="-342900">
              <a:buFontTx/>
              <a:buChar char="-"/>
            </a:pPr>
            <a:r>
              <a:rPr lang="fr-BE" dirty="0"/>
              <a:t>HOL are </a:t>
            </a:r>
            <a:r>
              <a:rPr lang="fr-BE" dirty="0" err="1"/>
              <a:t>somehow</a:t>
            </a:r>
            <a:r>
              <a:rPr lang="fr-BE" dirty="0"/>
              <a:t> </a:t>
            </a:r>
            <a:r>
              <a:rPr lang="fr-BE" dirty="0" err="1"/>
              <a:t>depending</a:t>
            </a:r>
            <a:r>
              <a:rPr lang="fr-BE" dirty="0"/>
              <a:t> on </a:t>
            </a:r>
            <a:r>
              <a:rPr lang="fr-BE" dirty="0" err="1"/>
              <a:t>each</a:t>
            </a:r>
            <a:r>
              <a:rPr lang="fr-BE" dirty="0"/>
              <a:t> </a:t>
            </a:r>
            <a:r>
              <a:rPr lang="fr-BE" dirty="0" err="1"/>
              <a:t>other</a:t>
            </a:r>
            <a:r>
              <a:rPr lang="fr-BE" dirty="0"/>
              <a:t>, </a:t>
            </a:r>
            <a:r>
              <a:rPr lang="fr-BE" dirty="0" err="1"/>
              <a:t>starting</a:t>
            </a:r>
            <a:r>
              <a:rPr lang="fr-BE" dirty="0"/>
              <a:t> from the IAC-</a:t>
            </a:r>
            <a:r>
              <a:rPr lang="fr-BE" dirty="0" err="1"/>
              <a:t>lab</a:t>
            </a:r>
            <a:r>
              <a:rPr lang="fr-BE" dirty="0"/>
              <a:t>, </a:t>
            </a:r>
            <a:r>
              <a:rPr lang="fr-BE" dirty="0" err="1"/>
              <a:t>where</a:t>
            </a:r>
            <a:r>
              <a:rPr lang="fr-BE" dirty="0"/>
              <a:t> </a:t>
            </a:r>
            <a:r>
              <a:rPr lang="fr-BE" dirty="0" err="1"/>
              <a:t>students</a:t>
            </a:r>
            <a:r>
              <a:rPr lang="fr-BE" dirty="0"/>
              <a:t> deploy the VM-</a:t>
            </a:r>
            <a:r>
              <a:rPr lang="fr-BE" dirty="0" err="1"/>
              <a:t>based</a:t>
            </a:r>
            <a:r>
              <a:rPr lang="fr-BE" dirty="0"/>
              <a:t> source </a:t>
            </a:r>
            <a:r>
              <a:rPr lang="fr-BE" dirty="0" err="1"/>
              <a:t>environment</a:t>
            </a:r>
            <a:r>
              <a:rPr lang="fr-BE" dirty="0"/>
              <a:t>, </a:t>
            </a:r>
            <a:r>
              <a:rPr lang="fr-BE" dirty="0" err="1"/>
              <a:t>moving</a:t>
            </a:r>
            <a:r>
              <a:rPr lang="fr-BE" dirty="0"/>
              <a:t> to </a:t>
            </a:r>
            <a:r>
              <a:rPr lang="fr-BE" dirty="0" err="1"/>
              <a:t>WebApps</a:t>
            </a:r>
            <a:r>
              <a:rPr lang="fr-BE" dirty="0"/>
              <a:t>, SQL PaaS, Docker, Azure Container </a:t>
            </a:r>
            <a:r>
              <a:rPr lang="fr-BE" dirty="0" err="1"/>
              <a:t>Registry</a:t>
            </a:r>
            <a:r>
              <a:rPr lang="fr-BE" dirty="0"/>
              <a:t>, running Azure Container Instance, and </a:t>
            </a:r>
            <a:r>
              <a:rPr lang="fr-BE" dirty="0" err="1"/>
              <a:t>ultimately</a:t>
            </a:r>
            <a:r>
              <a:rPr lang="fr-BE" dirty="0"/>
              <a:t> Azure Container Services </a:t>
            </a:r>
            <a:r>
              <a:rPr lang="fr-BE" dirty="0" err="1"/>
              <a:t>with</a:t>
            </a:r>
            <a:r>
              <a:rPr lang="fr-BE" dirty="0"/>
              <a:t> </a:t>
            </a:r>
            <a:r>
              <a:rPr lang="fr-BE" dirty="0" err="1"/>
              <a:t>Kubernetes</a:t>
            </a:r>
            <a:r>
              <a:rPr lang="fr-BE" dirty="0"/>
              <a:t>. (</a:t>
            </a:r>
            <a:r>
              <a:rPr lang="fr-BE" dirty="0" err="1"/>
              <a:t>only</a:t>
            </a:r>
            <a:r>
              <a:rPr lang="fr-BE" dirty="0"/>
              <a:t> </a:t>
            </a:r>
            <a:r>
              <a:rPr lang="fr-BE" dirty="0" err="1"/>
              <a:t>labs</a:t>
            </a:r>
            <a:r>
              <a:rPr lang="fr-BE" dirty="0"/>
              <a:t> </a:t>
            </a:r>
            <a:r>
              <a:rPr lang="fr-BE" dirty="0" err="1"/>
              <a:t>that</a:t>
            </a:r>
            <a:r>
              <a:rPr lang="fr-BE" dirty="0"/>
              <a:t> </a:t>
            </a:r>
            <a:r>
              <a:rPr lang="fr-BE" dirty="0" err="1"/>
              <a:t>could</a:t>
            </a:r>
            <a:r>
              <a:rPr lang="fr-BE" dirty="0"/>
              <a:t> </a:t>
            </a:r>
            <a:r>
              <a:rPr lang="fr-BE" dirty="0" err="1"/>
              <a:t>be</a:t>
            </a:r>
            <a:r>
              <a:rPr lang="fr-BE" dirty="0"/>
              <a:t> </a:t>
            </a:r>
            <a:r>
              <a:rPr lang="fr-BE" dirty="0" err="1"/>
              <a:t>skipped</a:t>
            </a:r>
            <a:r>
              <a:rPr lang="fr-BE" dirty="0"/>
              <a:t> are </a:t>
            </a:r>
            <a:r>
              <a:rPr lang="fr-BE" dirty="0" err="1"/>
              <a:t>WebApps</a:t>
            </a:r>
            <a:r>
              <a:rPr lang="fr-BE" dirty="0"/>
              <a:t> and AKS)</a:t>
            </a:r>
          </a:p>
          <a:p>
            <a:pPr marL="342900" indent="-342900">
              <a:buFontTx/>
              <a:buChar char="-"/>
            </a:pPr>
            <a:r>
              <a:rPr lang="fr-BE" dirty="0"/>
              <a:t>The HOL solution </a:t>
            </a:r>
            <a:r>
              <a:rPr lang="fr-BE" dirty="0" err="1"/>
              <a:t>is</a:t>
            </a:r>
            <a:r>
              <a:rPr lang="fr-BE" dirty="0"/>
              <a:t> </a:t>
            </a:r>
            <a:r>
              <a:rPr lang="fr-BE" dirty="0" err="1"/>
              <a:t>based</a:t>
            </a:r>
            <a:r>
              <a:rPr lang="fr-BE" dirty="0"/>
              <a:t> on a ASP.NET </a:t>
            </a:r>
            <a:r>
              <a:rPr lang="fr-BE" dirty="0" err="1"/>
              <a:t>Core</a:t>
            </a:r>
            <a:r>
              <a:rPr lang="fr-BE" dirty="0"/>
              <a:t> app « </a:t>
            </a:r>
            <a:r>
              <a:rPr lang="fr-BE" dirty="0" err="1"/>
              <a:t>SimplCommerce</a:t>
            </a:r>
            <a:r>
              <a:rPr lang="fr-BE" dirty="0"/>
              <a:t> » (Open Source), </a:t>
            </a:r>
            <a:r>
              <a:rPr lang="fr-BE" dirty="0" err="1"/>
              <a:t>using</a:t>
            </a:r>
            <a:r>
              <a:rPr lang="fr-BE" dirty="0"/>
              <a:t> SQL </a:t>
            </a:r>
            <a:r>
              <a:rPr lang="fr-BE" dirty="0" err="1"/>
              <a:t>Database</a:t>
            </a:r>
            <a:endParaRPr lang="fr-BE" dirty="0"/>
          </a:p>
        </p:txBody>
      </p:sp>
    </p:spTree>
    <p:extLst>
      <p:ext uri="{BB962C8B-B14F-4D97-AF65-F5344CB8AC3E}">
        <p14:creationId xmlns:p14="http://schemas.microsoft.com/office/powerpoint/2010/main" val="3046237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501-A58A-4B9C-A714-34789C648E5C}"/>
              </a:ext>
            </a:extLst>
          </p:cNvPr>
          <p:cNvSpPr>
            <a:spLocks noGrp="1"/>
          </p:cNvSpPr>
          <p:nvPr>
            <p:ph type="title"/>
          </p:nvPr>
        </p:nvSpPr>
        <p:spPr/>
        <p:txBody>
          <a:bodyPr>
            <a:normAutofit/>
          </a:bodyPr>
          <a:lstStyle/>
          <a:p>
            <a:r>
              <a:rPr lang="fr-BE" dirty="0"/>
              <a:t>App Service Migration</a:t>
            </a:r>
          </a:p>
        </p:txBody>
      </p:sp>
      <p:sp>
        <p:nvSpPr>
          <p:cNvPr id="5" name="Text Placeholder 4">
            <a:extLst>
              <a:ext uri="{FF2B5EF4-FFF2-40B4-BE49-F238E27FC236}">
                <a16:creationId xmlns:a16="http://schemas.microsoft.com/office/drawing/2014/main" id="{D9667191-4670-4A06-8BD4-1E841414E523}"/>
              </a:ext>
            </a:extLst>
          </p:cNvPr>
          <p:cNvSpPr>
            <a:spLocks noGrp="1"/>
          </p:cNvSpPr>
          <p:nvPr>
            <p:ph type="body" idx="7"/>
          </p:nvPr>
        </p:nvSpPr>
        <p:spPr/>
        <p:txBody>
          <a:bodyPr/>
          <a:lstStyle/>
          <a:p>
            <a:endParaRPr lang="fr-BE" dirty="0"/>
          </a:p>
        </p:txBody>
      </p:sp>
    </p:spTree>
    <p:custDataLst>
      <p:tags r:id="rId1"/>
    </p:custDataLst>
    <p:extLst>
      <p:ext uri="{BB962C8B-B14F-4D97-AF65-F5344CB8AC3E}">
        <p14:creationId xmlns:p14="http://schemas.microsoft.com/office/powerpoint/2010/main" val="3060629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BE0AE-2729-4D46-B12E-3933FEE7901B}"/>
              </a:ext>
            </a:extLst>
          </p:cNvPr>
          <p:cNvSpPr>
            <a:spLocks noGrp="1"/>
          </p:cNvSpPr>
          <p:nvPr>
            <p:ph type="title"/>
          </p:nvPr>
        </p:nvSpPr>
        <p:spPr/>
        <p:txBody>
          <a:bodyPr>
            <a:normAutofit/>
          </a:bodyPr>
          <a:lstStyle/>
          <a:p>
            <a:r>
              <a:rPr lang="en-US" sz="3200" dirty="0"/>
              <a:t>Azure Web App Migration Assistant</a:t>
            </a:r>
          </a:p>
        </p:txBody>
      </p:sp>
      <p:sp>
        <p:nvSpPr>
          <p:cNvPr id="5" name="Text Placeholder 4">
            <a:extLst>
              <a:ext uri="{FF2B5EF4-FFF2-40B4-BE49-F238E27FC236}">
                <a16:creationId xmlns:a16="http://schemas.microsoft.com/office/drawing/2014/main" id="{4F9222BF-BEAD-4557-93DB-17429E8F4A56}"/>
              </a:ext>
            </a:extLst>
          </p:cNvPr>
          <p:cNvSpPr>
            <a:spLocks noGrp="1"/>
          </p:cNvSpPr>
          <p:nvPr>
            <p:ph type="body" sz="quarter" idx="10"/>
          </p:nvPr>
        </p:nvSpPr>
        <p:spPr>
          <a:xfrm>
            <a:off x="584200" y="1435497"/>
            <a:ext cx="11018520" cy="2719271"/>
          </a:xfrm>
        </p:spPr>
        <p:txBody>
          <a:bodyPr/>
          <a:lstStyle/>
          <a:p>
            <a:pPr>
              <a:buClr>
                <a:srgbClr val="00B0F0"/>
              </a:buClr>
            </a:pPr>
            <a:r>
              <a:rPr lang="en-US" dirty="0">
                <a:solidFill>
                  <a:schemeClr val="tx2"/>
                </a:solidFill>
              </a:rPr>
              <a:t>Check your applications for Azure Web App Compatibility, before migrating</a:t>
            </a:r>
            <a:br>
              <a:rPr lang="en-US" dirty="0"/>
            </a:br>
            <a:endParaRPr lang="en-US" dirty="0"/>
          </a:p>
          <a:p>
            <a:pPr marL="342900" indent="-342900">
              <a:buClr>
                <a:srgbClr val="00B0F0"/>
              </a:buClr>
              <a:buFont typeface="Wingdings" panose="05000000000000000000" pitchFamily="2" charset="2"/>
              <a:buChar char="§"/>
            </a:pPr>
            <a:r>
              <a:rPr lang="en-US" dirty="0">
                <a:solidFill>
                  <a:schemeClr val="tx1"/>
                </a:solidFill>
              </a:rPr>
              <a:t>Free tool (Former “Movemetothecloud.net”</a:t>
            </a:r>
            <a:br>
              <a:rPr lang="en-US" dirty="0">
                <a:solidFill>
                  <a:schemeClr val="tx1"/>
                </a:solidFill>
              </a:rPr>
            </a:br>
            <a:endParaRPr lang="en-US" dirty="0">
              <a:solidFill>
                <a:schemeClr val="tx1"/>
              </a:solidFill>
            </a:endParaRPr>
          </a:p>
          <a:p>
            <a:pPr marL="342900" indent="-342900">
              <a:buClr>
                <a:srgbClr val="00B0F0"/>
              </a:buClr>
              <a:buFont typeface="Wingdings" panose="05000000000000000000" pitchFamily="2" charset="2"/>
              <a:buChar char="§"/>
            </a:pPr>
            <a:r>
              <a:rPr lang="en-US" dirty="0">
                <a:solidFill>
                  <a:schemeClr val="tx1"/>
                </a:solidFill>
              </a:rPr>
              <a:t>Runs Assessment of .NET, Node.JS, Java,…</a:t>
            </a:r>
            <a:br>
              <a:rPr lang="en-US" dirty="0">
                <a:solidFill>
                  <a:schemeClr val="tx1"/>
                </a:solidFill>
              </a:rPr>
            </a:br>
            <a:endParaRPr lang="en-US" dirty="0">
              <a:solidFill>
                <a:schemeClr val="tx1"/>
              </a:solidFill>
            </a:endParaRPr>
          </a:p>
          <a:p>
            <a:pPr marL="342900" indent="-342900">
              <a:buClr>
                <a:srgbClr val="00B0F0"/>
              </a:buClr>
              <a:buFont typeface="Wingdings" panose="05000000000000000000" pitchFamily="2" charset="2"/>
              <a:buChar char="§"/>
            </a:pPr>
            <a:r>
              <a:rPr lang="en-US" dirty="0">
                <a:solidFill>
                  <a:schemeClr val="tx1"/>
                </a:solidFill>
              </a:rPr>
              <a:t>Also supports running the actual migration from source to Azure Web App</a:t>
            </a:r>
          </a:p>
        </p:txBody>
      </p:sp>
    </p:spTree>
    <p:extLst>
      <p:ext uri="{BB962C8B-B14F-4D97-AF65-F5344CB8AC3E}">
        <p14:creationId xmlns:p14="http://schemas.microsoft.com/office/powerpoint/2010/main" val="86096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5CE8F7-7016-4A6A-9BDD-4C253587CDAF}"/>
              </a:ext>
            </a:extLst>
          </p:cNvPr>
          <p:cNvSpPr/>
          <p:nvPr/>
        </p:nvSpPr>
        <p:spPr bwMode="auto">
          <a:xfrm>
            <a:off x="0" y="1607419"/>
            <a:ext cx="12192000" cy="5130265"/>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588263" y="457200"/>
            <a:ext cx="9144000" cy="553998"/>
          </a:xfrm>
        </p:spPr>
        <p:txBody>
          <a:bodyPr/>
          <a:lstStyle/>
          <a:p>
            <a:r>
              <a:rPr lang="en-US"/>
              <a:t>Application Migration </a:t>
            </a:r>
            <a:r>
              <a:rPr lang="en-US" dirty="0"/>
              <a:t>Assistant</a:t>
            </a:r>
            <a:endParaRPr lang="en-US"/>
          </a:p>
        </p:txBody>
      </p:sp>
      <p:sp>
        <p:nvSpPr>
          <p:cNvPr id="7" name="TextBox 6">
            <a:extLst>
              <a:ext uri="{FF2B5EF4-FFF2-40B4-BE49-F238E27FC236}">
                <a16:creationId xmlns:a16="http://schemas.microsoft.com/office/drawing/2014/main" id="{D0B5726F-11C2-4BD2-BEFC-350D6E957986}"/>
              </a:ext>
            </a:extLst>
          </p:cNvPr>
          <p:cNvSpPr txBox="1"/>
          <p:nvPr/>
        </p:nvSpPr>
        <p:spPr>
          <a:xfrm>
            <a:off x="331452" y="4558808"/>
            <a:ext cx="2939746" cy="742246"/>
          </a:xfrm>
          <a:prstGeom prst="rect">
            <a:avLst/>
          </a:prstGeom>
          <a:noFill/>
        </p:spPr>
        <p:txBody>
          <a:bodyPr wrap="square" l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App Service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Migration Assistant</a:t>
            </a:r>
          </a:p>
        </p:txBody>
      </p:sp>
      <p:sp>
        <p:nvSpPr>
          <p:cNvPr id="8" name="Rectangle 7">
            <a:extLst>
              <a:ext uri="{FF2B5EF4-FFF2-40B4-BE49-F238E27FC236}">
                <a16:creationId xmlns:a16="http://schemas.microsoft.com/office/drawing/2014/main" id="{3768093A-04CA-4631-9C9B-B8983119821A}"/>
              </a:ext>
            </a:extLst>
          </p:cNvPr>
          <p:cNvSpPr/>
          <p:nvPr/>
        </p:nvSpPr>
        <p:spPr>
          <a:xfrm>
            <a:off x="331452" y="5232497"/>
            <a:ext cx="2886306" cy="579315"/>
          </a:xfrm>
          <a:prstGeom prst="rect">
            <a:avLst/>
          </a:prstGeom>
        </p:spPr>
        <p:txBody>
          <a:bodyPr wrap="square" lIns="0">
            <a:spAutoFit/>
          </a:bodyPr>
          <a:lstStyle/>
          <a:p>
            <a:pPr marL="0" marR="0" lvl="0" indent="0" algn="l" defTabSz="878727"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Move your ASP.NET App or Site to Azure app service with the help of the Azure App Service Migration Assistant. </a:t>
            </a:r>
          </a:p>
        </p:txBody>
      </p:sp>
      <p:cxnSp>
        <p:nvCxnSpPr>
          <p:cNvPr id="9" name="Straight Connector 8">
            <a:extLst>
              <a:ext uri="{FF2B5EF4-FFF2-40B4-BE49-F238E27FC236}">
                <a16:creationId xmlns:a16="http://schemas.microsoft.com/office/drawing/2014/main" id="{EE6F23F7-1E35-42B0-898C-06BD20C8DF21}"/>
              </a:ext>
            </a:extLst>
          </p:cNvPr>
          <p:cNvCxnSpPr>
            <a:cxnSpLocks/>
          </p:cNvCxnSpPr>
          <p:nvPr/>
        </p:nvCxnSpPr>
        <p:spPr>
          <a:xfrm>
            <a:off x="331453" y="58452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18055A4-B9BD-4637-AA49-D9065AF47CEF}"/>
              </a:ext>
            </a:extLst>
          </p:cNvPr>
          <p:cNvPicPr>
            <a:picLocks noChangeAspect="1"/>
          </p:cNvPicPr>
          <p:nvPr/>
        </p:nvPicPr>
        <p:blipFill>
          <a:blip r:embed="rId3"/>
          <a:stretch>
            <a:fillRect/>
          </a:stretch>
        </p:blipFill>
        <p:spPr>
          <a:xfrm>
            <a:off x="520862" y="1902930"/>
            <a:ext cx="2372439" cy="2270944"/>
          </a:xfrm>
          <a:prstGeom prst="rect">
            <a:avLst/>
          </a:prstGeom>
        </p:spPr>
      </p:pic>
      <p:sp>
        <p:nvSpPr>
          <p:cNvPr id="11" name="TextBox 10">
            <a:extLst>
              <a:ext uri="{FF2B5EF4-FFF2-40B4-BE49-F238E27FC236}">
                <a16:creationId xmlns:a16="http://schemas.microsoft.com/office/drawing/2014/main" id="{2308AFC5-6F04-4EAF-A659-EBE701F61E29}"/>
              </a:ext>
            </a:extLst>
          </p:cNvPr>
          <p:cNvSpPr txBox="1"/>
          <p:nvPr/>
        </p:nvSpPr>
        <p:spPr>
          <a:xfrm>
            <a:off x="3076632" y="5919333"/>
            <a:ext cx="5428350" cy="2662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353535"/>
                </a:solidFill>
                <a:effectLst/>
                <a:uLnTx/>
                <a:uFillTx/>
                <a:latin typeface="Segoe UI"/>
                <a:ea typeface="+mn-ea"/>
                <a:cs typeface="Segoe UI Semilight"/>
                <a:hlinkClick r:id="rId4"/>
              </a:rPr>
              <a:t>https://appmigration.microsoft.com/</a:t>
            </a:r>
            <a:r>
              <a:rPr kumimoji="0" lang="en-US" sz="1730" b="0" i="0" u="none" strike="noStrike" kern="1200" cap="none" spc="0" normalizeH="0" baseline="0" noProof="0">
                <a:ln>
                  <a:noFill/>
                </a:ln>
                <a:solidFill>
                  <a:srgbClr val="353535"/>
                </a:solidFill>
                <a:effectLst/>
                <a:uLnTx/>
                <a:uFillTx/>
                <a:latin typeface="Segoe UI"/>
                <a:ea typeface="+mn-ea"/>
                <a:cs typeface="Segoe UI Semilight"/>
              </a:rPr>
              <a:t> </a:t>
            </a: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6C30C20E-FE2B-40AD-BF24-A4B24F3F697B}"/>
              </a:ext>
            </a:extLst>
          </p:cNvPr>
          <p:cNvPicPr>
            <a:picLocks noChangeAspect="1"/>
          </p:cNvPicPr>
          <p:nvPr/>
        </p:nvPicPr>
        <p:blipFill>
          <a:blip r:embed="rId5"/>
          <a:stretch>
            <a:fillRect/>
          </a:stretch>
        </p:blipFill>
        <p:spPr>
          <a:xfrm>
            <a:off x="3455122" y="1359259"/>
            <a:ext cx="4850243" cy="4503796"/>
          </a:xfrm>
          <a:prstGeom prst="rect">
            <a:avLst/>
          </a:prstGeom>
          <a:ln>
            <a:solidFill>
              <a:schemeClr val="tx2"/>
            </a:solidFill>
          </a:ln>
        </p:spPr>
      </p:pic>
      <p:sp>
        <p:nvSpPr>
          <p:cNvPr id="13" name="Rectangle 12">
            <a:extLst>
              <a:ext uri="{FF2B5EF4-FFF2-40B4-BE49-F238E27FC236}">
                <a16:creationId xmlns:a16="http://schemas.microsoft.com/office/drawing/2014/main" id="{32A53123-7B7A-4615-9E9D-0808AF41AF6D}"/>
              </a:ext>
            </a:extLst>
          </p:cNvPr>
          <p:cNvSpPr/>
          <p:nvPr/>
        </p:nvSpPr>
        <p:spPr>
          <a:xfrm>
            <a:off x="4730822" y="2741732"/>
            <a:ext cx="240772" cy="35856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21FA6CF5-FC90-43B1-819B-BDABC1C48FF1}"/>
              </a:ext>
            </a:extLst>
          </p:cNvPr>
          <p:cNvSpPr/>
          <p:nvPr/>
        </p:nvSpPr>
        <p:spPr>
          <a:xfrm>
            <a:off x="4730822" y="2741732"/>
            <a:ext cx="298898" cy="36207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r>
              <a:rPr kumimoji="0" lang="en-US" sz="1730" b="0" i="0" u="none" strike="noStrike" kern="1200" cap="none" spc="0" normalizeH="0" baseline="0" noProof="0">
                <a:ln>
                  <a:noFill/>
                </a:ln>
                <a:solidFill>
                  <a:srgbClr val="000000"/>
                </a:solidFill>
                <a:effectLst/>
                <a:uLnTx/>
                <a:uFillTx/>
                <a:latin typeface="Segoe UI"/>
                <a:ea typeface="+mn-ea"/>
                <a:cs typeface="+mn-cs"/>
              </a:rPr>
              <a:t> </a:t>
            </a:r>
          </a:p>
        </p:txBody>
      </p:sp>
      <p:sp>
        <p:nvSpPr>
          <p:cNvPr id="15" name="Rectangle 14">
            <a:extLst>
              <a:ext uri="{FF2B5EF4-FFF2-40B4-BE49-F238E27FC236}">
                <a16:creationId xmlns:a16="http://schemas.microsoft.com/office/drawing/2014/main" id="{433F767A-4D0B-407A-9FE6-77D246ACDEEB}"/>
              </a:ext>
            </a:extLst>
          </p:cNvPr>
          <p:cNvSpPr/>
          <p:nvPr/>
        </p:nvSpPr>
        <p:spPr>
          <a:xfrm>
            <a:off x="8715905" y="1009427"/>
            <a:ext cx="3144643" cy="5530518"/>
          </a:xfrm>
          <a:prstGeom prst="rect">
            <a:avLst/>
          </a:prstGeom>
        </p:spPr>
        <p:txBody>
          <a:bodyPr wrap="square">
            <a:spAutoFit/>
          </a:bodyPr>
          <a:lstStyle/>
          <a:p>
            <a:pPr marL="0" marR="0" lvl="0" indent="0" algn="l" defTabSz="932384" rtl="0" eaLnBrk="1" fontAlgn="auto" latinLnBrk="0" hangingPunct="1">
              <a:lnSpc>
                <a:spcPct val="150000"/>
              </a:lnSpc>
              <a:spcBef>
                <a:spcPct val="20000"/>
              </a:spcBef>
              <a:spcAft>
                <a:spcPts val="0"/>
              </a:spcAft>
              <a:buClrTx/>
              <a:buSzPct val="90000"/>
              <a:buFontTx/>
              <a:buNone/>
              <a:tabLst/>
              <a:defRPr/>
            </a:pPr>
            <a:r>
              <a:rPr kumimoji="0" lang="en-US" sz="2745"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Assess</a:t>
            </a:r>
            <a:endParaRPr kumimoji="0" lang="en-US" sz="2353"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3523"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Quickly and easily determine if a public endpoint is a good candidate for App Service.</a:t>
            </a:r>
          </a:p>
          <a:p>
            <a:pPr marL="0" marR="0" lvl="0" indent="0" algn="l" defTabSz="932384" rtl="0" eaLnBrk="1" fontAlgn="auto" latinLnBrk="0" hangingPunct="1">
              <a:lnSpc>
                <a:spcPct val="150000"/>
              </a:lnSpc>
              <a:spcBef>
                <a:spcPct val="20000"/>
              </a:spcBef>
              <a:spcAft>
                <a:spcPts val="0"/>
              </a:spcAft>
              <a:buClrTx/>
              <a:buSzPct val="90000"/>
              <a:buFontTx/>
              <a:buNone/>
              <a:tabLst/>
              <a:defRPr/>
            </a:pPr>
            <a:r>
              <a:rPr kumimoji="0" lang="en-US" sz="2745"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Migrate</a:t>
            </a:r>
          </a:p>
          <a:p>
            <a:pPr marL="0" marR="0" lvl="0" indent="0" algn="l" defTabSz="913523"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Download the tool to do a detailed assessment of your ASP.NET site and then use the tool to quickly and easily </a:t>
            </a:r>
            <a:r>
              <a:rPr kumimoji="0" lang="en-US" sz="1568" b="0" i="0" u="none" strike="noStrike" kern="1200" cap="none" spc="0" normalizeH="0" baseline="0" noProof="0" dirty="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migrate</a:t>
            </a:r>
            <a:r>
              <a:rPr kumimoji="0" lang="en-US" sz="156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 your content and config to Azure App Service. </a:t>
            </a:r>
          </a:p>
          <a:p>
            <a:pPr marL="0" marR="0" lvl="0" indent="0" algn="l" defTabSz="932384" rtl="0" eaLnBrk="1" fontAlgn="auto" latinLnBrk="0" hangingPunct="1">
              <a:lnSpc>
                <a:spcPct val="150000"/>
              </a:lnSpc>
              <a:spcBef>
                <a:spcPct val="20000"/>
              </a:spcBef>
              <a:spcAft>
                <a:spcPts val="0"/>
              </a:spcAft>
              <a:buClrTx/>
              <a:buSzPct val="90000"/>
              <a:buFontTx/>
              <a:buNone/>
              <a:tabLst/>
              <a:defRPr/>
            </a:pPr>
            <a:r>
              <a:rPr kumimoji="0" lang="en-US" sz="2745"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Optimize</a:t>
            </a:r>
          </a:p>
          <a:p>
            <a:pPr marL="0" marR="0" lvl="0" indent="0" algn="l" defTabSz="913523"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Dedicated migration experience in the portal analyzes your apps and provides detailed configuration guidance. </a:t>
            </a:r>
          </a:p>
          <a:p>
            <a:pPr marL="0" marR="0" lvl="0" indent="0" algn="l" defTabSz="932384" rtl="0" eaLnBrk="1" fontAlgn="auto" latinLnBrk="0" hangingPunct="1">
              <a:lnSpc>
                <a:spcPct val="150000"/>
              </a:lnSpc>
              <a:spcBef>
                <a:spcPct val="20000"/>
              </a:spcBef>
              <a:spcAft>
                <a:spcPts val="0"/>
              </a:spcAft>
              <a:buClrTx/>
              <a:buSzPct val="90000"/>
              <a:buFontTx/>
              <a:buNone/>
              <a:tabLst/>
              <a:defRPr/>
            </a:pPr>
            <a:endParaRPr kumimoji="0" lang="en-US" sz="1372"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97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BF3C-026C-43A7-BFD2-469DB40CC7FA}"/>
              </a:ext>
            </a:extLst>
          </p:cNvPr>
          <p:cNvSpPr>
            <a:spLocks noGrp="1"/>
          </p:cNvSpPr>
          <p:nvPr>
            <p:ph type="title"/>
          </p:nvPr>
        </p:nvSpPr>
        <p:spPr/>
        <p:txBody>
          <a:bodyPr/>
          <a:lstStyle/>
          <a:p>
            <a:r>
              <a:rPr lang="en-US" sz="3600" dirty="0"/>
              <a:t>Demo</a:t>
            </a:r>
          </a:p>
        </p:txBody>
      </p:sp>
      <p:sp>
        <p:nvSpPr>
          <p:cNvPr id="7" name="Text Placeholder 6">
            <a:extLst>
              <a:ext uri="{FF2B5EF4-FFF2-40B4-BE49-F238E27FC236}">
                <a16:creationId xmlns:a16="http://schemas.microsoft.com/office/drawing/2014/main" id="{C019E044-D8A6-40A3-9527-7CACD6F274AF}"/>
              </a:ext>
            </a:extLst>
          </p:cNvPr>
          <p:cNvSpPr>
            <a:spLocks noGrp="1"/>
          </p:cNvSpPr>
          <p:nvPr>
            <p:ph type="body" idx="7"/>
          </p:nvPr>
        </p:nvSpPr>
        <p:spPr/>
        <p:txBody>
          <a:bodyPr/>
          <a:lstStyle/>
          <a:p>
            <a:r>
              <a:rPr lang="fr-BE" sz="2000" dirty="0">
                <a:solidFill>
                  <a:schemeClr val="tx1"/>
                </a:solidFill>
              </a:rPr>
              <a:t>Running Azure Web App Migration </a:t>
            </a:r>
            <a:r>
              <a:rPr lang="fr-BE" sz="2000" dirty="0" err="1">
                <a:solidFill>
                  <a:schemeClr val="tx1"/>
                </a:solidFill>
              </a:rPr>
              <a:t>using</a:t>
            </a:r>
            <a:r>
              <a:rPr lang="fr-BE" sz="2000" dirty="0">
                <a:solidFill>
                  <a:schemeClr val="tx1"/>
                </a:solidFill>
              </a:rPr>
              <a:t> App Service Migration Assistant</a:t>
            </a:r>
          </a:p>
        </p:txBody>
      </p:sp>
    </p:spTree>
    <p:extLst>
      <p:ext uri="{BB962C8B-B14F-4D97-AF65-F5344CB8AC3E}">
        <p14:creationId xmlns:p14="http://schemas.microsoft.com/office/powerpoint/2010/main" val="288389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B73A-A610-4A32-A446-7B710A8605F6}"/>
              </a:ext>
            </a:extLst>
          </p:cNvPr>
          <p:cNvSpPr>
            <a:spLocks noGrp="1"/>
          </p:cNvSpPr>
          <p:nvPr>
            <p:ph type="title"/>
          </p:nvPr>
        </p:nvSpPr>
        <p:spPr/>
        <p:txBody>
          <a:bodyPr>
            <a:normAutofit/>
          </a:bodyPr>
          <a:lstStyle/>
          <a:p>
            <a:r>
              <a:rPr lang="fr-BE" sz="2750" dirty="0"/>
              <a:t>Section </a:t>
            </a:r>
            <a:r>
              <a:rPr lang="fr-BE" sz="2750" dirty="0" err="1"/>
              <a:t>Take-Aways</a:t>
            </a:r>
            <a:endParaRPr lang="fr-BE" sz="2750" dirty="0"/>
          </a:p>
        </p:txBody>
      </p:sp>
      <p:sp>
        <p:nvSpPr>
          <p:cNvPr id="4" name="Content Placeholder 3">
            <a:extLst>
              <a:ext uri="{FF2B5EF4-FFF2-40B4-BE49-F238E27FC236}">
                <a16:creationId xmlns:a16="http://schemas.microsoft.com/office/drawing/2014/main" id="{23F0A433-EF7F-4510-AD9B-93AD5EDD9241}"/>
              </a:ext>
            </a:extLst>
          </p:cNvPr>
          <p:cNvSpPr>
            <a:spLocks noGrp="1"/>
          </p:cNvSpPr>
          <p:nvPr>
            <p:ph idx="32"/>
          </p:nvPr>
        </p:nvSpPr>
        <p:spPr/>
        <p:txBody>
          <a:bodyPr/>
          <a:lstStyle/>
          <a:p>
            <a:pPr marL="514350" indent="-514350">
              <a:buClr>
                <a:srgbClr val="0070C0"/>
              </a:buClr>
              <a:buAutoNum type="arabicPeriod"/>
            </a:pPr>
            <a:r>
              <a:rPr lang="fr-BE" dirty="0"/>
              <a:t>Microsoft </a:t>
            </a:r>
            <a:r>
              <a:rPr lang="fr-BE" dirty="0" err="1"/>
              <a:t>offers</a:t>
            </a:r>
            <a:r>
              <a:rPr lang="fr-BE" dirty="0"/>
              <a:t> the Microsoft Cloud Adoption Framework, to assist in the end-to-end adoption of Azure public cloud</a:t>
            </a:r>
          </a:p>
          <a:p>
            <a:pPr marL="514350" indent="-514350">
              <a:buClr>
                <a:srgbClr val="0070C0"/>
              </a:buClr>
              <a:buAutoNum type="arabicPeriod"/>
            </a:pPr>
            <a:endParaRPr lang="fr-BE" dirty="0"/>
          </a:p>
          <a:p>
            <a:pPr marL="514350" indent="-514350">
              <a:buClr>
                <a:srgbClr val="0070C0"/>
              </a:buClr>
              <a:buAutoNum type="arabicPeriod"/>
            </a:pPr>
            <a:r>
              <a:rPr lang="fr-BE" dirty="0"/>
              <a:t>Azure Migrate </a:t>
            </a:r>
            <a:r>
              <a:rPr lang="fr-BE" dirty="0" err="1"/>
              <a:t>provides</a:t>
            </a:r>
            <a:r>
              <a:rPr lang="fr-BE" dirty="0"/>
              <a:t> the right </a:t>
            </a:r>
            <a:r>
              <a:rPr lang="fr-BE" dirty="0" err="1"/>
              <a:t>tools</a:t>
            </a:r>
            <a:r>
              <a:rPr lang="fr-BE" dirty="0"/>
              <a:t> to help </a:t>
            </a:r>
            <a:r>
              <a:rPr lang="fr-BE" dirty="0" err="1"/>
              <a:t>customers</a:t>
            </a:r>
            <a:r>
              <a:rPr lang="fr-BE" dirty="0"/>
              <a:t> </a:t>
            </a:r>
            <a:r>
              <a:rPr lang="fr-BE" dirty="0" err="1"/>
              <a:t>from</a:t>
            </a:r>
            <a:r>
              <a:rPr lang="fr-BE" dirty="0"/>
              <a:t> </a:t>
            </a:r>
            <a:r>
              <a:rPr lang="fr-BE" dirty="0" err="1"/>
              <a:t>assessment</a:t>
            </a:r>
            <a:r>
              <a:rPr lang="fr-BE" dirty="0"/>
              <a:t> to migration, </a:t>
            </a:r>
            <a:r>
              <a:rPr lang="fr-BE" dirty="0" err="1"/>
              <a:t>using</a:t>
            </a:r>
            <a:r>
              <a:rPr lang="fr-BE" dirty="0"/>
              <a:t> Microsoft </a:t>
            </a:r>
            <a:r>
              <a:rPr lang="fr-BE" dirty="0" err="1"/>
              <a:t>tools</a:t>
            </a:r>
            <a:r>
              <a:rPr lang="fr-BE" dirty="0"/>
              <a:t>, or </a:t>
            </a:r>
            <a:r>
              <a:rPr lang="fr-BE" dirty="0" err="1"/>
              <a:t>integrated</a:t>
            </a:r>
            <a:r>
              <a:rPr lang="fr-BE" dirty="0"/>
              <a:t> </a:t>
            </a:r>
            <a:r>
              <a:rPr lang="fr-BE" dirty="0" err="1"/>
              <a:t>with</a:t>
            </a:r>
            <a:r>
              <a:rPr lang="fr-BE" dirty="0"/>
              <a:t> 3rd party </a:t>
            </a:r>
            <a:r>
              <a:rPr lang="fr-BE" dirty="0" err="1"/>
              <a:t>tools</a:t>
            </a:r>
            <a:endParaRPr lang="fr-BE" dirty="0"/>
          </a:p>
          <a:p>
            <a:pPr marL="514350" indent="-514350">
              <a:buClr>
                <a:srgbClr val="0070C0"/>
              </a:buClr>
              <a:buAutoNum type="arabicPeriod"/>
            </a:pPr>
            <a:endParaRPr lang="fr-BE" dirty="0"/>
          </a:p>
          <a:p>
            <a:pPr marL="514350" indent="-514350">
              <a:buClr>
                <a:srgbClr val="0070C0"/>
              </a:buClr>
              <a:buAutoNum type="arabicPeriod"/>
            </a:pPr>
            <a:r>
              <a:rPr lang="fr-BE" dirty="0"/>
              <a:t>Azure Migrate = Virtual Machine </a:t>
            </a:r>
            <a:r>
              <a:rPr lang="fr-BE" dirty="0" err="1"/>
              <a:t>Assessment</a:t>
            </a:r>
            <a:r>
              <a:rPr lang="fr-BE" dirty="0"/>
              <a:t> + Migration</a:t>
            </a:r>
            <a:br>
              <a:rPr lang="fr-BE" dirty="0"/>
            </a:br>
            <a:r>
              <a:rPr lang="fr-BE" dirty="0"/>
              <a:t>Azure Migrate = (SQL) </a:t>
            </a:r>
            <a:r>
              <a:rPr lang="fr-BE" dirty="0" err="1"/>
              <a:t>Database</a:t>
            </a:r>
            <a:r>
              <a:rPr lang="fr-BE" dirty="0"/>
              <a:t> </a:t>
            </a:r>
            <a:r>
              <a:rPr lang="fr-BE" dirty="0" err="1"/>
              <a:t>Assessment</a:t>
            </a:r>
            <a:r>
              <a:rPr lang="fr-BE" dirty="0"/>
              <a:t> + Migration</a:t>
            </a:r>
            <a:br>
              <a:rPr lang="fr-BE" dirty="0"/>
            </a:br>
            <a:r>
              <a:rPr lang="fr-BE" dirty="0"/>
              <a:t>Azure Migrate = App Services </a:t>
            </a:r>
            <a:r>
              <a:rPr lang="fr-BE" dirty="0" err="1"/>
              <a:t>Assessment</a:t>
            </a:r>
            <a:r>
              <a:rPr lang="fr-BE" dirty="0"/>
              <a:t> + Migration</a:t>
            </a:r>
            <a:br>
              <a:rPr lang="fr-BE" dirty="0"/>
            </a:br>
            <a:endParaRPr lang="fr-BE" dirty="0"/>
          </a:p>
          <a:p>
            <a:pPr marL="514350" indent="-514350">
              <a:buClr>
                <a:srgbClr val="0070C0"/>
              </a:buClr>
              <a:buAutoNum type="arabicPeriod"/>
            </a:pPr>
            <a:endParaRPr lang="fr-BE" dirty="0"/>
          </a:p>
        </p:txBody>
      </p:sp>
    </p:spTree>
    <p:extLst>
      <p:ext uri="{BB962C8B-B14F-4D97-AF65-F5344CB8AC3E}">
        <p14:creationId xmlns:p14="http://schemas.microsoft.com/office/powerpoint/2010/main" val="3243290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405604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025237"/>
            <a:ext cx="11277600" cy="1409700"/>
          </a:xfrm>
        </p:spPr>
        <p:txBody>
          <a:bodyPr/>
          <a:lstStyle/>
          <a:p>
            <a:r>
              <a:rPr lang="en-US" dirty="0">
                <a:solidFill>
                  <a:schemeClr val="tx2"/>
                </a:solidFill>
              </a:rPr>
              <a:t>Next Module…</a:t>
            </a:r>
          </a:p>
        </p:txBody>
      </p:sp>
      <p:sp>
        <p:nvSpPr>
          <p:cNvPr id="16" name="Text Placeholder 7">
            <a:extLst>
              <a:ext uri="{FF2B5EF4-FFF2-40B4-BE49-F238E27FC236}">
                <a16:creationId xmlns:a16="http://schemas.microsoft.com/office/drawing/2014/main" id="{7B1CAE0A-7EB4-40B6-A0D1-1CE4FF205FE2}"/>
              </a:ext>
            </a:extLst>
          </p:cNvPr>
          <p:cNvSpPr txBox="1">
            <a:spLocks/>
          </p:cNvSpPr>
          <p:nvPr/>
        </p:nvSpPr>
        <p:spPr>
          <a:xfrm>
            <a:off x="7761316" y="6025075"/>
            <a:ext cx="4430684" cy="318060"/>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1800" b="0" i="0" kern="1200">
                <a:solidFill>
                  <a:schemeClr val="tx1"/>
                </a:solidFill>
                <a:effectLst/>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1800" b="0" i="0" u="none" strike="noStrike" kern="1200" cap="none" spc="0" normalizeH="0" baseline="0" noProof="0">
                <a:ln>
                  <a:noFill/>
                </a:ln>
                <a:solidFill>
                  <a:srgbClr val="FFFFFF"/>
                </a:solidFill>
                <a:effectLst/>
                <a:uLnTx/>
                <a:uFillTx/>
                <a:latin typeface="Segoe UI" charset="0"/>
                <a:cs typeface="Segoe UI" charset="0"/>
              </a:rPr>
              <a:t>@pdtit		@007FFFlearning</a:t>
            </a:r>
            <a:endParaRPr kumimoji="0" lang="en-US" sz="1800" b="0" i="0" u="none" strike="noStrike" kern="1200" cap="none" spc="0" normalizeH="0" baseline="0" noProof="0" dirty="0">
              <a:ln>
                <a:noFill/>
              </a:ln>
              <a:solidFill>
                <a:srgbClr val="FFFFFF"/>
              </a:solidFill>
              <a:effectLst/>
              <a:uLnTx/>
              <a:uFillTx/>
              <a:latin typeface="Segoe UI" charset="0"/>
              <a:cs typeface="Segoe UI" charset="0"/>
            </a:endParaRPr>
          </a:p>
        </p:txBody>
      </p:sp>
      <p:sp>
        <p:nvSpPr>
          <p:cNvPr id="5" name="Title 3">
            <a:extLst>
              <a:ext uri="{FF2B5EF4-FFF2-40B4-BE49-F238E27FC236}">
                <a16:creationId xmlns:a16="http://schemas.microsoft.com/office/drawing/2014/main" id="{94FF6427-3B79-4E7B-AAD7-5401A7BF243C}"/>
              </a:ext>
            </a:extLst>
          </p:cNvPr>
          <p:cNvSpPr txBox="1">
            <a:spLocks/>
          </p:cNvSpPr>
          <p:nvPr/>
        </p:nvSpPr>
        <p:spPr>
          <a:xfrm>
            <a:off x="457200" y="3044882"/>
            <a:ext cx="11277600" cy="1409700"/>
          </a:xfrm>
          <a:prstGeom prst="rect">
            <a:avLst/>
          </a:prstGeom>
        </p:spPr>
        <p:txBody>
          <a:bodyPr vert="horz" lIns="0" tIns="0" rIns="0" bIns="0" rtlCol="0" anchor="t" anchorCtr="0">
            <a:noAutofit/>
          </a:bodyPr>
          <a:lstStyle>
            <a:lvl1pPr marL="0" indent="0" algn="l" defTabSz="914132" rtl="0" eaLnBrk="1" latinLnBrk="0" hangingPunct="1">
              <a:lnSpc>
                <a:spcPct val="85000"/>
              </a:lnSpc>
              <a:spcBef>
                <a:spcPct val="0"/>
              </a:spcBef>
              <a:buFont typeface="Arial" charset="0"/>
              <a:buNone/>
              <a:defRPr lang="en-US" sz="6000" b="1" i="0" kern="1200" spc="-100" baseline="0">
                <a:solidFill>
                  <a:schemeClr val="accent2"/>
                </a:solidFill>
                <a:latin typeface="Segoe UI Semibold" charset="0"/>
                <a:ea typeface="Segoe UI Semibold" charset="0"/>
                <a:cs typeface="Segoe UI Semibold" charset="0"/>
              </a:defRPr>
            </a:lvl1pPr>
          </a:lstStyle>
          <a:p>
            <a:pPr marL="0" marR="0" lvl="0" indent="0" algn="l" defTabSz="914132" rtl="0" eaLnBrk="1" fontAlgn="auto" latinLnBrk="0" hangingPunct="1">
              <a:lnSpc>
                <a:spcPct val="85000"/>
              </a:lnSpc>
              <a:spcBef>
                <a:spcPct val="0"/>
              </a:spcBef>
              <a:spcAft>
                <a:spcPts val="0"/>
              </a:spcAft>
              <a:buClrTx/>
              <a:buSzTx/>
              <a:buFont typeface="Arial" charset="0"/>
              <a:buNone/>
              <a:tabLst/>
              <a:defRPr/>
            </a:pPr>
            <a:r>
              <a:rPr kumimoji="0" lang="en-US" sz="4000" b="1" i="0" u="none" strike="noStrike" kern="1200" cap="none" spc="-100" normalizeH="0" baseline="0" noProof="0" dirty="0">
                <a:ln>
                  <a:noFill/>
                </a:ln>
                <a:solidFill>
                  <a:srgbClr val="3C3C41"/>
                </a:solidFill>
                <a:effectLst/>
                <a:uLnTx/>
                <a:uFillTx/>
                <a:latin typeface="Segoe UI Semibold" charset="0"/>
                <a:cs typeface="Segoe UI Semibold" charset="0"/>
              </a:rPr>
              <a:t>Running Containerized Apps in Azure</a:t>
            </a:r>
          </a:p>
        </p:txBody>
      </p:sp>
      <p:sp>
        <p:nvSpPr>
          <p:cNvPr id="2" name="Arrow: Right 1">
            <a:extLst>
              <a:ext uri="{FF2B5EF4-FFF2-40B4-BE49-F238E27FC236}">
                <a16:creationId xmlns:a16="http://schemas.microsoft.com/office/drawing/2014/main" id="{0A3707D5-5102-4F66-B444-301AAB507987}"/>
              </a:ext>
            </a:extLst>
          </p:cNvPr>
          <p:cNvSpPr/>
          <p:nvPr/>
        </p:nvSpPr>
        <p:spPr>
          <a:xfrm>
            <a:off x="7949075" y="3624664"/>
            <a:ext cx="4055165" cy="1659835"/>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40323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0270B5-22F4-450B-B9B1-1993F852EB3A}"/>
              </a:ext>
            </a:extLst>
          </p:cNvPr>
          <p:cNvSpPr>
            <a:spLocks noGrp="1"/>
          </p:cNvSpPr>
          <p:nvPr>
            <p:ph type="title"/>
          </p:nvPr>
        </p:nvSpPr>
        <p:spPr/>
        <p:txBody>
          <a:bodyPr/>
          <a:lstStyle/>
          <a:p>
            <a:r>
              <a:rPr lang="fr-BE" dirty="0"/>
              <a:t>Workshop </a:t>
            </a:r>
            <a:r>
              <a:rPr lang="fr-BE" dirty="0" err="1"/>
              <a:t>delivery</a:t>
            </a:r>
            <a:endParaRPr lang="fr-BE" dirty="0"/>
          </a:p>
        </p:txBody>
      </p:sp>
      <p:sp>
        <p:nvSpPr>
          <p:cNvPr id="7" name="Content Placeholder 6">
            <a:extLst>
              <a:ext uri="{FF2B5EF4-FFF2-40B4-BE49-F238E27FC236}">
                <a16:creationId xmlns:a16="http://schemas.microsoft.com/office/drawing/2014/main" id="{017A06BC-5AAA-4743-8DA2-F038871A3F4D}"/>
              </a:ext>
            </a:extLst>
          </p:cNvPr>
          <p:cNvSpPr>
            <a:spLocks noGrp="1"/>
          </p:cNvSpPr>
          <p:nvPr>
            <p:ph type="body" sz="quarter" idx="10"/>
          </p:nvPr>
        </p:nvSpPr>
        <p:spPr>
          <a:xfrm>
            <a:off x="584200" y="1435497"/>
            <a:ext cx="11018520" cy="3081356"/>
          </a:xfrm>
        </p:spPr>
        <p:txBody>
          <a:bodyPr/>
          <a:lstStyle/>
          <a:p>
            <a:r>
              <a:rPr lang="fr-BE" dirty="0">
                <a:solidFill>
                  <a:srgbClr val="00B0F0"/>
                </a:solidFill>
              </a:rPr>
              <a:t>For the </a:t>
            </a:r>
            <a:r>
              <a:rPr lang="fr-BE" dirty="0" err="1">
                <a:solidFill>
                  <a:srgbClr val="00B0F0"/>
                </a:solidFill>
              </a:rPr>
              <a:t>technical</a:t>
            </a:r>
            <a:r>
              <a:rPr lang="fr-BE" dirty="0">
                <a:solidFill>
                  <a:srgbClr val="00B0F0"/>
                </a:solidFill>
              </a:rPr>
              <a:t> </a:t>
            </a:r>
            <a:r>
              <a:rPr lang="fr-BE" dirty="0" err="1">
                <a:solidFill>
                  <a:srgbClr val="00B0F0"/>
                </a:solidFill>
              </a:rPr>
              <a:t>trainers</a:t>
            </a:r>
            <a:r>
              <a:rPr lang="fr-BE" dirty="0">
                <a:solidFill>
                  <a:srgbClr val="00B0F0"/>
                </a:solidFill>
              </a:rPr>
              <a:t>:</a:t>
            </a:r>
          </a:p>
          <a:p>
            <a:endParaRPr lang="fr-BE" dirty="0">
              <a:solidFill>
                <a:srgbClr val="00B0F0"/>
              </a:solidFill>
            </a:endParaRPr>
          </a:p>
          <a:p>
            <a:pPr marL="342900" indent="-342900">
              <a:buFontTx/>
              <a:buChar char="-"/>
            </a:pPr>
            <a:r>
              <a:rPr lang="fr-BE" dirty="0" err="1"/>
              <a:t>Whenever</a:t>
            </a:r>
            <a:r>
              <a:rPr lang="fr-BE" dirty="0"/>
              <a:t> </a:t>
            </a:r>
            <a:r>
              <a:rPr lang="fr-BE" dirty="0" err="1"/>
              <a:t>you</a:t>
            </a:r>
            <a:r>
              <a:rPr lang="fr-BE" dirty="0"/>
              <a:t> </a:t>
            </a:r>
            <a:r>
              <a:rPr lang="fr-BE" dirty="0" err="1"/>
              <a:t>detect</a:t>
            </a:r>
            <a:r>
              <a:rPr lang="fr-BE" dirty="0"/>
              <a:t> </a:t>
            </a:r>
            <a:r>
              <a:rPr lang="fr-BE" dirty="0" err="1"/>
              <a:t>any</a:t>
            </a:r>
            <a:r>
              <a:rPr lang="fr-BE" dirty="0"/>
              <a:t> </a:t>
            </a:r>
            <a:r>
              <a:rPr lang="fr-BE" dirty="0" err="1"/>
              <a:t>mistakes</a:t>
            </a:r>
            <a:r>
              <a:rPr lang="fr-BE" dirty="0"/>
              <a:t>, issues, </a:t>
            </a:r>
            <a:r>
              <a:rPr lang="fr-BE" dirty="0" err="1"/>
              <a:t>wrong</a:t>
            </a:r>
            <a:r>
              <a:rPr lang="fr-BE" dirty="0"/>
              <a:t> </a:t>
            </a:r>
            <a:r>
              <a:rPr lang="fr-BE" dirty="0" err="1"/>
              <a:t>wordings</a:t>
            </a:r>
            <a:r>
              <a:rPr lang="fr-BE" dirty="0"/>
              <a:t>,… in </a:t>
            </a:r>
            <a:r>
              <a:rPr lang="fr-BE" dirty="0" err="1"/>
              <a:t>presentations</a:t>
            </a:r>
            <a:r>
              <a:rPr lang="fr-BE" dirty="0"/>
              <a:t> or LAB guides, </a:t>
            </a:r>
            <a:r>
              <a:rPr lang="fr-BE" dirty="0" err="1"/>
              <a:t>please</a:t>
            </a:r>
            <a:r>
              <a:rPr lang="fr-BE" dirty="0"/>
              <a:t> </a:t>
            </a:r>
            <a:r>
              <a:rPr lang="fr-BE" dirty="0" err="1"/>
              <a:t>send</a:t>
            </a:r>
            <a:r>
              <a:rPr lang="fr-BE" dirty="0"/>
              <a:t> an email to :</a:t>
            </a:r>
          </a:p>
          <a:p>
            <a:pPr marL="342900" indent="-342900">
              <a:buFontTx/>
              <a:buChar char="-"/>
            </a:pPr>
            <a:r>
              <a:rPr lang="fr-BE" dirty="0">
                <a:hlinkClick r:id="rId2"/>
              </a:rPr>
              <a:t>msdevseriessupport@007FFFLearning.com</a:t>
            </a:r>
            <a:r>
              <a:rPr lang="fr-BE" dirty="0"/>
              <a:t>, </a:t>
            </a:r>
            <a:r>
              <a:rPr lang="fr-BE" dirty="0" err="1"/>
              <a:t>subject</a:t>
            </a:r>
            <a:r>
              <a:rPr lang="fr-BE" dirty="0"/>
              <a:t> « Azure </a:t>
            </a:r>
            <a:r>
              <a:rPr lang="fr-BE" dirty="0" err="1"/>
              <a:t>Developer</a:t>
            </a:r>
            <a:r>
              <a:rPr lang="fr-BE" dirty="0"/>
              <a:t> </a:t>
            </a:r>
            <a:r>
              <a:rPr lang="fr-BE" dirty="0" err="1"/>
              <a:t>Series</a:t>
            </a:r>
            <a:r>
              <a:rPr lang="fr-BE" dirty="0"/>
              <a:t> – Containers », </a:t>
            </a:r>
            <a:r>
              <a:rPr lang="fr-BE" dirty="0" err="1"/>
              <a:t>so</a:t>
            </a:r>
            <a:r>
              <a:rPr lang="fr-BE" dirty="0"/>
              <a:t> </a:t>
            </a:r>
            <a:r>
              <a:rPr lang="fr-BE" dirty="0" err="1"/>
              <a:t>we</a:t>
            </a:r>
            <a:r>
              <a:rPr lang="fr-BE" dirty="0"/>
              <a:t> can </a:t>
            </a:r>
            <a:r>
              <a:rPr lang="fr-BE" dirty="0" err="1"/>
              <a:t>take</a:t>
            </a:r>
            <a:r>
              <a:rPr lang="fr-BE" dirty="0"/>
              <a:t> care of </a:t>
            </a:r>
            <a:r>
              <a:rPr lang="fr-BE" dirty="0" err="1"/>
              <a:t>this</a:t>
            </a:r>
            <a:r>
              <a:rPr lang="fr-BE" dirty="0"/>
              <a:t> and fixing </a:t>
            </a:r>
            <a:r>
              <a:rPr lang="fr-BE" dirty="0" err="1"/>
              <a:t>it</a:t>
            </a:r>
            <a:r>
              <a:rPr lang="fr-BE" dirty="0"/>
              <a:t> </a:t>
            </a:r>
            <a:r>
              <a:rPr lang="fr-BE" dirty="0" err="1"/>
              <a:t>immediately</a:t>
            </a:r>
            <a:endParaRPr lang="fr-BE" dirty="0"/>
          </a:p>
          <a:p>
            <a:pPr marL="342900" indent="-342900">
              <a:buFontTx/>
              <a:buChar char="-"/>
            </a:pPr>
            <a:r>
              <a:rPr lang="fr-BE" dirty="0" err="1"/>
              <a:t>Latest</a:t>
            </a:r>
            <a:r>
              <a:rPr lang="fr-BE" dirty="0"/>
              <a:t> version of all content </a:t>
            </a:r>
            <a:r>
              <a:rPr lang="fr-BE" dirty="0" err="1"/>
              <a:t>should</a:t>
            </a:r>
            <a:r>
              <a:rPr lang="fr-BE" dirty="0"/>
              <a:t> </a:t>
            </a:r>
            <a:r>
              <a:rPr lang="fr-BE" dirty="0" err="1"/>
              <a:t>be</a:t>
            </a:r>
            <a:r>
              <a:rPr lang="fr-BE" dirty="0"/>
              <a:t> </a:t>
            </a:r>
            <a:r>
              <a:rPr lang="fr-BE" dirty="0" err="1"/>
              <a:t>available</a:t>
            </a:r>
            <a:r>
              <a:rPr lang="fr-BE" dirty="0"/>
              <a:t> on GitHub:</a:t>
            </a:r>
          </a:p>
          <a:p>
            <a:pPr marL="342900" indent="-342900">
              <a:buFontTx/>
              <a:buChar char="-"/>
            </a:pPr>
            <a:r>
              <a:rPr lang="fr-BE" dirty="0"/>
              <a:t>http://www.github.com/007FFFLearning/MSDevSeriesSupport</a:t>
            </a:r>
          </a:p>
        </p:txBody>
      </p:sp>
    </p:spTree>
    <p:extLst>
      <p:ext uri="{BB962C8B-B14F-4D97-AF65-F5344CB8AC3E}">
        <p14:creationId xmlns:p14="http://schemas.microsoft.com/office/powerpoint/2010/main" val="164962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Web Application Migration</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t>(.NET) web sites to Azure Web Apps</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30"/>
          </p:nvPr>
        </p:nvSpPr>
        <p:spPr/>
        <p:txBody>
          <a:bodyPr/>
          <a:lstStyle/>
          <a:p>
            <a:r>
              <a:rPr lang="en-US" dirty="0"/>
              <a:t>Peter De Tender</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4294967295"/>
          </p:nvPr>
        </p:nvSpPr>
        <p:spPr>
          <a:xfrm>
            <a:off x="7761288" y="6024563"/>
            <a:ext cx="4430712" cy="319087"/>
          </a:xfrm>
        </p:spPr>
        <p:txBody>
          <a:bodyPr/>
          <a:lstStyle/>
          <a:p>
            <a:r>
              <a:rPr lang="en-US" dirty="0"/>
              <a:t>@pdtit		@007FFFlearning</a:t>
            </a:r>
          </a:p>
        </p:txBody>
      </p:sp>
    </p:spTree>
    <p:extLst>
      <p:ext uri="{BB962C8B-B14F-4D97-AF65-F5344CB8AC3E}">
        <p14:creationId xmlns:p14="http://schemas.microsoft.com/office/powerpoint/2010/main" val="27263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6E0070F3-493B-486A-870C-AF2706522316}"/>
              </a:ext>
            </a:extLst>
          </p:cNvPr>
          <p:cNvSpPr>
            <a:spLocks noGrp="1"/>
          </p:cNvSpPr>
          <p:nvPr>
            <p:ph type="subTitle" idx="27"/>
          </p:nvPr>
        </p:nvSpPr>
        <p:spPr>
          <a:xfrm>
            <a:off x="246610" y="975114"/>
            <a:ext cx="11277600" cy="553998"/>
          </a:xfrm>
        </p:spPr>
        <p:txBody>
          <a:bodyPr/>
          <a:lstStyle/>
          <a:p>
            <a:r>
              <a:rPr lang="fr-BE" dirty="0" err="1">
                <a:solidFill>
                  <a:schemeClr val="tx2"/>
                </a:solidFill>
              </a:rPr>
              <a:t>What</a:t>
            </a:r>
            <a:r>
              <a:rPr lang="fr-BE" dirty="0">
                <a:solidFill>
                  <a:schemeClr val="tx2"/>
                </a:solidFill>
              </a:rPr>
              <a:t> </a:t>
            </a:r>
            <a:r>
              <a:rPr lang="fr-BE" dirty="0" err="1">
                <a:solidFill>
                  <a:schemeClr val="tx2"/>
                </a:solidFill>
              </a:rPr>
              <a:t>you</a:t>
            </a:r>
            <a:r>
              <a:rPr lang="fr-BE" dirty="0">
                <a:solidFill>
                  <a:schemeClr val="tx2"/>
                </a:solidFill>
              </a:rPr>
              <a:t> </a:t>
            </a:r>
            <a:r>
              <a:rPr lang="fr-BE" dirty="0" err="1">
                <a:solidFill>
                  <a:schemeClr val="tx2"/>
                </a:solidFill>
              </a:rPr>
              <a:t>will</a:t>
            </a:r>
            <a:r>
              <a:rPr lang="fr-BE" dirty="0">
                <a:solidFill>
                  <a:schemeClr val="tx2"/>
                </a:solidFill>
              </a:rPr>
              <a:t> </a:t>
            </a:r>
            <a:r>
              <a:rPr lang="fr-BE" dirty="0" err="1">
                <a:solidFill>
                  <a:schemeClr val="tx2"/>
                </a:solidFill>
              </a:rPr>
              <a:t>learn</a:t>
            </a:r>
            <a:r>
              <a:rPr lang="fr-BE" dirty="0">
                <a:solidFill>
                  <a:schemeClr val="tx2"/>
                </a:solidFill>
              </a:rPr>
              <a:t> in </a:t>
            </a:r>
            <a:r>
              <a:rPr lang="fr-BE" dirty="0" err="1">
                <a:solidFill>
                  <a:schemeClr val="tx2"/>
                </a:solidFill>
              </a:rPr>
              <a:t>this</a:t>
            </a:r>
            <a:r>
              <a:rPr lang="fr-BE" dirty="0">
                <a:solidFill>
                  <a:schemeClr val="tx2"/>
                </a:solidFill>
              </a:rPr>
              <a:t> section</a:t>
            </a:r>
          </a:p>
        </p:txBody>
      </p:sp>
      <p:sp>
        <p:nvSpPr>
          <p:cNvPr id="12" name="Content Placeholder 11">
            <a:extLst>
              <a:ext uri="{FF2B5EF4-FFF2-40B4-BE49-F238E27FC236}">
                <a16:creationId xmlns:a16="http://schemas.microsoft.com/office/drawing/2014/main" id="{B75ABF6E-BF99-4D62-B465-B1BEC02AFBCA}"/>
              </a:ext>
            </a:extLst>
          </p:cNvPr>
          <p:cNvSpPr>
            <a:spLocks noGrp="1"/>
          </p:cNvSpPr>
          <p:nvPr>
            <p:ph idx="32"/>
          </p:nvPr>
        </p:nvSpPr>
        <p:spPr/>
        <p:txBody>
          <a:bodyPr/>
          <a:lstStyle/>
          <a:p>
            <a:pPr marL="457200" indent="-457200">
              <a:buClr>
                <a:schemeClr val="tx1"/>
              </a:buClr>
              <a:buFont typeface="Wingdings" panose="05000000000000000000" pitchFamily="2" charset="2"/>
              <a:buChar char="§"/>
            </a:pPr>
            <a:r>
              <a:rPr lang="fr-BE" dirty="0"/>
              <a:t>Introduction to Azure Web Apps</a:t>
            </a:r>
          </a:p>
          <a:p>
            <a:pPr marL="457200" indent="-457200">
              <a:buClr>
                <a:schemeClr val="tx1"/>
              </a:buClr>
              <a:buFont typeface="Wingdings" panose="05000000000000000000" pitchFamily="2" charset="2"/>
              <a:buChar char="§"/>
            </a:pPr>
            <a:r>
              <a:rPr lang="fr-BE" dirty="0" err="1"/>
              <a:t>Deploying</a:t>
            </a:r>
            <a:r>
              <a:rPr lang="fr-BE" dirty="0"/>
              <a:t> Azure Web Apps</a:t>
            </a:r>
          </a:p>
          <a:p>
            <a:pPr marL="457200" indent="-457200">
              <a:buClr>
                <a:schemeClr val="tx1"/>
              </a:buClr>
              <a:buFont typeface="Wingdings" panose="05000000000000000000" pitchFamily="2" charset="2"/>
              <a:buChar char="§"/>
            </a:pPr>
            <a:r>
              <a:rPr lang="fr-BE" dirty="0"/>
              <a:t>Azure Web Apps Enterprise </a:t>
            </a:r>
            <a:r>
              <a:rPr lang="fr-BE" dirty="0" err="1"/>
              <a:t>features</a:t>
            </a:r>
            <a:endParaRPr lang="fr-BE" dirty="0"/>
          </a:p>
          <a:p>
            <a:pPr marL="457200" indent="-457200">
              <a:buClr>
                <a:schemeClr val="tx1"/>
              </a:buClr>
              <a:buFont typeface="Wingdings" panose="05000000000000000000" pitchFamily="2" charset="2"/>
              <a:buChar char="§"/>
            </a:pPr>
            <a:r>
              <a:rPr lang="fr-BE" dirty="0"/>
              <a:t>Web App Migration Scenarios</a:t>
            </a:r>
          </a:p>
          <a:p>
            <a:pPr marL="457200" indent="-457200">
              <a:buClr>
                <a:schemeClr val="tx1"/>
              </a:buClr>
              <a:buFont typeface="Wingdings" panose="05000000000000000000" pitchFamily="2" charset="2"/>
              <a:buChar char="§"/>
            </a:pPr>
            <a:r>
              <a:rPr lang="fr-BE" dirty="0"/>
              <a:t>Intro to Azure Web Apps for Containers</a:t>
            </a:r>
          </a:p>
          <a:p>
            <a:pPr marL="457200" indent="-457200">
              <a:buClr>
                <a:schemeClr val="accent1"/>
              </a:buClr>
              <a:buFont typeface="Wingdings" panose="05000000000000000000" pitchFamily="2" charset="2"/>
              <a:buChar char="§"/>
            </a:pPr>
            <a:endParaRPr lang="fr-BE" dirty="0"/>
          </a:p>
        </p:txBody>
      </p:sp>
      <p:sp>
        <p:nvSpPr>
          <p:cNvPr id="11" name="Title 10">
            <a:extLst>
              <a:ext uri="{FF2B5EF4-FFF2-40B4-BE49-F238E27FC236}">
                <a16:creationId xmlns:a16="http://schemas.microsoft.com/office/drawing/2014/main" id="{E63D0C2E-D5F5-4AC1-B90E-780B3FDA8D21}"/>
              </a:ext>
            </a:extLst>
          </p:cNvPr>
          <p:cNvSpPr>
            <a:spLocks noGrp="1"/>
          </p:cNvSpPr>
          <p:nvPr>
            <p:ph type="title"/>
          </p:nvPr>
        </p:nvSpPr>
        <p:spPr/>
        <p:txBody>
          <a:bodyPr>
            <a:normAutofit/>
          </a:bodyPr>
          <a:lstStyle/>
          <a:p>
            <a:r>
              <a:rPr lang="fr-BE" dirty="0"/>
              <a:t>Key Objectives</a:t>
            </a:r>
          </a:p>
        </p:txBody>
      </p:sp>
    </p:spTree>
    <p:extLst>
      <p:ext uri="{BB962C8B-B14F-4D97-AF65-F5344CB8AC3E}">
        <p14:creationId xmlns:p14="http://schemas.microsoft.com/office/powerpoint/2010/main" val="4029807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154D-B155-40D9-B0F7-BB361DCC28BF}"/>
              </a:ext>
            </a:extLst>
          </p:cNvPr>
          <p:cNvSpPr>
            <a:spLocks noGrp="1"/>
          </p:cNvSpPr>
          <p:nvPr>
            <p:ph type="title"/>
          </p:nvPr>
        </p:nvSpPr>
        <p:spPr/>
        <p:txBody>
          <a:bodyPr>
            <a:normAutofit fontScale="90000"/>
          </a:bodyPr>
          <a:lstStyle/>
          <a:p>
            <a:r>
              <a:rPr lang="fr-BE" dirty="0"/>
              <a:t>Note </a:t>
            </a:r>
            <a:r>
              <a:rPr lang="fr-BE" dirty="0" err="1"/>
              <a:t>regarding</a:t>
            </a:r>
            <a:r>
              <a:rPr lang="fr-BE" dirty="0"/>
              <a:t> Demos</a:t>
            </a:r>
          </a:p>
        </p:txBody>
      </p:sp>
      <p:sp>
        <p:nvSpPr>
          <p:cNvPr id="3" name="Subtitle 2">
            <a:extLst>
              <a:ext uri="{FF2B5EF4-FFF2-40B4-BE49-F238E27FC236}">
                <a16:creationId xmlns:a16="http://schemas.microsoft.com/office/drawing/2014/main" id="{120899E9-9713-4784-8E13-3F212D79F2C1}"/>
              </a:ext>
            </a:extLst>
          </p:cNvPr>
          <p:cNvSpPr>
            <a:spLocks noGrp="1"/>
          </p:cNvSpPr>
          <p:nvPr>
            <p:ph type="subTitle" idx="27"/>
          </p:nvPr>
        </p:nvSpPr>
        <p:spPr/>
        <p:txBody>
          <a:bodyPr/>
          <a:lstStyle/>
          <a:p>
            <a:endParaRPr lang="fr-BE"/>
          </a:p>
        </p:txBody>
      </p:sp>
      <p:sp>
        <p:nvSpPr>
          <p:cNvPr id="4" name="Content Placeholder 3">
            <a:extLst>
              <a:ext uri="{FF2B5EF4-FFF2-40B4-BE49-F238E27FC236}">
                <a16:creationId xmlns:a16="http://schemas.microsoft.com/office/drawing/2014/main" id="{E5A60BAF-D8BA-44D1-AA27-956FCA5C2FD1}"/>
              </a:ext>
            </a:extLst>
          </p:cNvPr>
          <p:cNvSpPr>
            <a:spLocks noGrp="1"/>
          </p:cNvSpPr>
          <p:nvPr>
            <p:ph idx="1"/>
          </p:nvPr>
        </p:nvSpPr>
        <p:spPr>
          <a:xfrm>
            <a:off x="457200" y="1866900"/>
            <a:ext cx="7255565" cy="4514047"/>
          </a:xfrm>
        </p:spPr>
        <p:txBody>
          <a:bodyPr/>
          <a:lstStyle/>
          <a:p>
            <a:r>
              <a:rPr lang="fr-BE" dirty="0"/>
              <a:t>The demo slides are </a:t>
            </a:r>
            <a:r>
              <a:rPr lang="fr-BE" dirty="0" err="1"/>
              <a:t>mainly</a:t>
            </a:r>
            <a:r>
              <a:rPr lang="fr-BE" dirty="0"/>
              <a:t> </a:t>
            </a:r>
            <a:r>
              <a:rPr lang="fr-BE" dirty="0" err="1"/>
              <a:t>used</a:t>
            </a:r>
            <a:r>
              <a:rPr lang="fr-BE" dirty="0"/>
              <a:t> as a </a:t>
            </a:r>
            <a:r>
              <a:rPr lang="fr-BE" dirty="0" err="1"/>
              <a:t>placeholder</a:t>
            </a:r>
            <a:r>
              <a:rPr lang="fr-BE" dirty="0"/>
              <a:t> for in-</a:t>
            </a:r>
            <a:r>
              <a:rPr lang="fr-BE" dirty="0" err="1"/>
              <a:t>person</a:t>
            </a:r>
            <a:r>
              <a:rPr lang="fr-BE" dirty="0"/>
              <a:t> </a:t>
            </a:r>
            <a:r>
              <a:rPr lang="fr-BE" dirty="0" err="1"/>
              <a:t>delivery</a:t>
            </a:r>
            <a:r>
              <a:rPr lang="fr-BE" dirty="0"/>
              <a:t> of </a:t>
            </a:r>
            <a:r>
              <a:rPr lang="fr-BE" dirty="0" err="1"/>
              <a:t>this</a:t>
            </a:r>
            <a:r>
              <a:rPr lang="fr-BE" dirty="0"/>
              <a:t> workshop. </a:t>
            </a:r>
          </a:p>
          <a:p>
            <a:r>
              <a:rPr lang="fr-BE" dirty="0"/>
              <a:t>If </a:t>
            </a:r>
            <a:r>
              <a:rPr lang="fr-BE" dirty="0" err="1"/>
              <a:t>you</a:t>
            </a:r>
            <a:r>
              <a:rPr lang="fr-BE" dirty="0"/>
              <a:t> are </a:t>
            </a:r>
            <a:r>
              <a:rPr lang="fr-BE" dirty="0" err="1"/>
              <a:t>watching</a:t>
            </a:r>
            <a:r>
              <a:rPr lang="fr-BE" dirty="0"/>
              <a:t> </a:t>
            </a:r>
            <a:r>
              <a:rPr lang="fr-BE" dirty="0" err="1"/>
              <a:t>this</a:t>
            </a:r>
            <a:r>
              <a:rPr lang="fr-BE" dirty="0"/>
              <a:t> as a </a:t>
            </a:r>
            <a:r>
              <a:rPr lang="fr-BE" dirty="0" err="1"/>
              <a:t>recorded</a:t>
            </a:r>
            <a:r>
              <a:rPr lang="fr-BE" dirty="0"/>
              <a:t> session, know the demos are </a:t>
            </a:r>
            <a:r>
              <a:rPr lang="fr-BE" dirty="0" err="1"/>
              <a:t>snippets</a:t>
            </a:r>
            <a:r>
              <a:rPr lang="fr-BE" dirty="0"/>
              <a:t> from the full </a:t>
            </a:r>
            <a:r>
              <a:rPr lang="fr-BE" dirty="0" err="1"/>
              <a:t>lab</a:t>
            </a:r>
            <a:r>
              <a:rPr lang="fr-BE" dirty="0"/>
              <a:t> </a:t>
            </a:r>
            <a:r>
              <a:rPr lang="fr-BE" dirty="0" err="1"/>
              <a:t>exercise</a:t>
            </a:r>
            <a:r>
              <a:rPr lang="fr-BE" dirty="0"/>
              <a:t> </a:t>
            </a:r>
            <a:r>
              <a:rPr lang="fr-BE" dirty="0" err="1"/>
              <a:t>related</a:t>
            </a:r>
            <a:r>
              <a:rPr lang="fr-BE" dirty="0"/>
              <a:t> to </a:t>
            </a:r>
            <a:r>
              <a:rPr lang="fr-BE" dirty="0" err="1"/>
              <a:t>this</a:t>
            </a:r>
            <a:r>
              <a:rPr lang="fr-BE" dirty="0"/>
              <a:t> workshop module, and not </a:t>
            </a:r>
            <a:r>
              <a:rPr lang="fr-BE" dirty="0" err="1"/>
              <a:t>fully-orchestrated</a:t>
            </a:r>
            <a:r>
              <a:rPr lang="fr-BE" dirty="0"/>
              <a:t> demo scenarios.</a:t>
            </a:r>
          </a:p>
        </p:txBody>
      </p:sp>
      <p:pic>
        <p:nvPicPr>
          <p:cNvPr id="7" name="Graphic 6" descr="Information">
            <a:extLst>
              <a:ext uri="{FF2B5EF4-FFF2-40B4-BE49-F238E27FC236}">
                <a16:creationId xmlns:a16="http://schemas.microsoft.com/office/drawing/2014/main" id="{8FE10203-F76C-40F8-8D25-20061AE074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1694" y="2331720"/>
            <a:ext cx="2779643" cy="2779643"/>
          </a:xfrm>
          <a:prstGeom prst="rect">
            <a:avLst/>
          </a:prstGeom>
        </p:spPr>
      </p:pic>
    </p:spTree>
    <p:extLst>
      <p:ext uri="{BB962C8B-B14F-4D97-AF65-F5344CB8AC3E}">
        <p14:creationId xmlns:p14="http://schemas.microsoft.com/office/powerpoint/2010/main" val="112521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501-A58A-4B9C-A714-34789C648E5C}"/>
              </a:ext>
            </a:extLst>
          </p:cNvPr>
          <p:cNvSpPr>
            <a:spLocks noGrp="1"/>
          </p:cNvSpPr>
          <p:nvPr>
            <p:ph type="title"/>
          </p:nvPr>
        </p:nvSpPr>
        <p:spPr/>
        <p:txBody>
          <a:bodyPr>
            <a:normAutofit fontScale="90000"/>
          </a:bodyPr>
          <a:lstStyle/>
          <a:p>
            <a:r>
              <a:rPr lang="fr-BE" dirty="0"/>
              <a:t>Azure Web Apps: Introduction</a:t>
            </a:r>
          </a:p>
        </p:txBody>
      </p:sp>
      <p:sp>
        <p:nvSpPr>
          <p:cNvPr id="5" name="Text Placeholder 4">
            <a:extLst>
              <a:ext uri="{FF2B5EF4-FFF2-40B4-BE49-F238E27FC236}">
                <a16:creationId xmlns:a16="http://schemas.microsoft.com/office/drawing/2014/main" id="{D9667191-4670-4A06-8BD4-1E841414E523}"/>
              </a:ext>
            </a:extLst>
          </p:cNvPr>
          <p:cNvSpPr>
            <a:spLocks noGrp="1"/>
          </p:cNvSpPr>
          <p:nvPr>
            <p:ph type="body" idx="7"/>
          </p:nvPr>
        </p:nvSpPr>
        <p:spPr/>
        <p:txBody>
          <a:bodyPr/>
          <a:lstStyle/>
          <a:p>
            <a:endParaRPr lang="fr-BE" dirty="0"/>
          </a:p>
        </p:txBody>
      </p:sp>
    </p:spTree>
    <p:custDataLst>
      <p:tags r:id="rId1"/>
    </p:custDataLst>
    <p:extLst>
      <p:ext uri="{BB962C8B-B14F-4D97-AF65-F5344CB8AC3E}">
        <p14:creationId xmlns:p14="http://schemas.microsoft.com/office/powerpoint/2010/main" val="32658627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1a627c-c358-489e-8701-8def66738adc&quot;,&quot;TimeStamp&quot;:&quot;2018-09-05T09:16:07.1309456+02: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e4b5365e-c630-4d3c-a131-c307fc7fb7cf&quot;,&quot;TimeStamp&quot;:&quot;2017-11-13T17:23:09.5392439-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c6f95cd-c187-418c-82fa-f171f2b837c5&quot;,&quot;TimeStamp&quot;:&quot;2018-09-05T09:16:07.1459448+02: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b7b5f6-7cb6-40a7-ad11-30ba859abd92&quot;,&quot;TimeStamp&quot;:&quot;2018-09-05T09:16:07.1459448+02: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6ef4065-6179-4872-ba20-f4e96393ae06&quot;,&quot;TimeStamp&quot;:&quot;2018-09-05T09:16:07.1469438+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a7b4c4a-bdfc-4af9-bf06-1cefd625dfd0&quot;,&quot;TimeStamp&quot;:&quot;2018-09-05T09:16:07.1469438+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2c8ac3-8d57-49ce-8c46-264ce35a13d2&quot;,&quot;TimeStamp&quot;:&quot;2018-09-05T09:16:07.1469438+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1a627c-c358-489e-8701-8def66738adc&quot;,&quot;TimeStamp&quot;:&quot;2018-09-05T09:16:07.1309456+02: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2670e4b1-803f-44b3-8855-b8c192a7b91c&quot;,&quot;TimeStamp&quot;:&quot;2018-09-05T09:16:07.1479455+02: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b04e333-8ac7-4339-b236-c7bc51a76bd9&quot;,&quot;TimeStamp&quot;:&quot;2018-09-05T09:16:07.1479455+02: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995cef13-5ecd-4cc6-ad4a-c8357d52335e&quot;,&quot;TimeStamp&quot;:&quot;2018-09-05T09:16:07.1489441+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f5b57-486d-4ef5-9987-2836a018f857&quot;,&quot;TimeStamp&quot;:&quot;2018-09-05T09:16:07.1449447+02: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dddd3f90-b166-4631-adc1-20edc9b7a610&quot;,&quot;TimeStamp&quot;:&quot;2018-09-05T09:16:07.1489441+02: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9b79f52-ff7b-4bf7-824b-753e6e0010bc&quot;,&quot;TimeStamp&quot;:&quot;2018-09-05T09:16:07.1499444+02: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1a627c-c358-489e-8701-8def66738adc&quot;,&quot;TimeStamp&quot;:&quot;2018-09-05T09:16:07.1309456+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9730d75-e485-4044-8e1c-142973e26464&quot;,&quot;TimeStamp&quot;:&quot;2018-09-05T09:16:07.1599425+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0885e26-2c31-43e6-8203-f559e54e26ae&quot;,&quot;TimeStamp&quot;:&quot;2018-09-05T09:16:07.1609423+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1a627c-c358-489e-8701-8def66738adc&quot;,&quot;TimeStamp&quot;:&quot;2018-09-05T09:16:07.1309456+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d63fc213-f691-496c-8256-94767b08f70d&quot;,&quot;TimeStamp&quot;:&quot;2018-09-05T09:16:07.1449447+0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a36e429-248f-4ecc-b2c9-65026b857a9b&quot;,&quot;TimeStamp&quot;:&quot;2017-11-13T17:23:09.5392439-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4b5365e-c630-4d3c-a131-c307fc7fb7cf&quot;,&quot;TimeStamp&quot;:&quot;2017-11-13T17:23:09.5392439-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e4b5365e-c630-4d3c-a131-c307fc7fb7cf&quot;,&quot;TimeStamp&quot;:&quot;2017-11-13T17:23:09.5392439-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b73e4aba-bf84-415d-b395-3d2c49e2a7c4&quot;,&quot;TimeStamp&quot;:&quot;2017-11-13T17:23:09.5392439-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d79493be-8933-4886-8050-5ceb419ad9ac&quot;,&quot;TimeStamp&quot;:&quot;2017-11-13T17:23:09.5392439-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dc1eca21-c7ae-44bb-b713-47e5115be5fd&quot;,&quot;TimeStamp&quot;:&quot;2017-11-10T16:23:39.6853173-08:00&quot;}"/>
</p:tagLst>
</file>

<file path=ppt/theme/theme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C262C99B-FD24-4C21-8FB0-181F18668B79}"/>
    </a:ext>
  </a:extLst>
</a:theme>
</file>

<file path=ppt/theme/theme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4.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E6AE5799258C0438E38F55647EB5033" ma:contentTypeVersion="8" ma:contentTypeDescription="Create a new document." ma:contentTypeScope="" ma:versionID="3a82994e103b246a471cbec86afe7cf1">
  <xsd:schema xmlns:xsd="http://www.w3.org/2001/XMLSchema" xmlns:xs="http://www.w3.org/2001/XMLSchema" xmlns:p="http://schemas.microsoft.com/office/2006/metadata/properties" xmlns:ns3="97ee6932-3042-4f1f-b8c2-a0a5d819edc1" targetNamespace="http://schemas.microsoft.com/office/2006/metadata/properties" ma:root="true" ma:fieldsID="a22f68ad7c52f4ccfa622840eb805357" ns3:_="">
    <xsd:import namespace="97ee6932-3042-4f1f-b8c2-a0a5d819edc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ee6932-3042-4f1f-b8c2-a0a5d819ed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97ee6932-3042-4f1f-b8c2-a0a5d819edc1"/>
  </ds:schemaRefs>
</ds:datastoreItem>
</file>

<file path=customXml/itemProps3.xml><?xml version="1.0" encoding="utf-8"?>
<ds:datastoreItem xmlns:ds="http://schemas.openxmlformats.org/officeDocument/2006/customXml" ds:itemID="{DFAFA380-F6BA-43E8-B40B-88F5472DC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ee6932-3042-4f1f-b8c2-a0a5d819ed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 Training Day</Template>
  <TotalTime>2584</TotalTime>
  <Words>2171</Words>
  <Application>Microsoft Office PowerPoint</Application>
  <PresentationFormat>Widescreen</PresentationFormat>
  <Paragraphs>424</Paragraphs>
  <Slides>47</Slides>
  <Notes>26</Notes>
  <HiddenSlides>4</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47</vt:i4>
      </vt:variant>
    </vt:vector>
  </HeadingPairs>
  <TitlesOfParts>
    <vt:vector size="65" baseType="lpstr">
      <vt:lpstr>Arial</vt:lpstr>
      <vt:lpstr>Calibri</vt:lpstr>
      <vt:lpstr>Consolas</vt:lpstr>
      <vt:lpstr>Courier New</vt:lpstr>
      <vt:lpstr>Museo Sans For Dell</vt:lpstr>
      <vt:lpstr>Segoe Pro Semibold</vt:lpstr>
      <vt:lpstr>Segoe Semibold</vt:lpstr>
      <vt:lpstr>Segoe UI</vt:lpstr>
      <vt:lpstr>Segoe UI Black</vt:lpstr>
      <vt:lpstr>Segoe UI Light</vt:lpstr>
      <vt:lpstr>Segoe UI Semibold</vt:lpstr>
      <vt:lpstr>Segoe UI Semilight</vt:lpstr>
      <vt:lpstr>Times New Roman</vt:lpstr>
      <vt:lpstr>Wingdings</vt:lpstr>
      <vt:lpstr>1_Dynamics 365</vt:lpstr>
      <vt:lpstr>WHITE TEMPLATE</vt:lpstr>
      <vt:lpstr>2_Dynamics 365</vt:lpstr>
      <vt:lpstr>9-51056_Build 2019 Breakout_White Template</vt:lpstr>
      <vt:lpstr>PowerPoint Presentation</vt:lpstr>
      <vt:lpstr>   Presentation title</vt:lpstr>
      <vt:lpstr>About Me…</vt:lpstr>
      <vt:lpstr>Workshop delivery</vt:lpstr>
      <vt:lpstr>Workshop delivery</vt:lpstr>
      <vt:lpstr>Web Application Migration</vt:lpstr>
      <vt:lpstr>Key Objectives</vt:lpstr>
      <vt:lpstr>Note regarding Demos</vt:lpstr>
      <vt:lpstr>Azure Web Apps: Introduction</vt:lpstr>
      <vt:lpstr>Azure Application Services   </vt:lpstr>
      <vt:lpstr>An end to end Application Platform  </vt:lpstr>
      <vt:lpstr>Deploying Code Directly to an Azure Web App  Developer’s experience is not changing at all!</vt:lpstr>
      <vt:lpstr>Deploying a Package to an Azure Web App</vt:lpstr>
      <vt:lpstr>Deploying a Package to an Azure Web App</vt:lpstr>
      <vt:lpstr>Supported Languages &amp; Tools</vt:lpstr>
      <vt:lpstr>PowerPoint Presentation</vt:lpstr>
      <vt:lpstr>Azure Web Apps Killing Features</vt:lpstr>
      <vt:lpstr>Azure Web Jobs</vt:lpstr>
      <vt:lpstr>Azure Web App Deployment Slots</vt:lpstr>
      <vt:lpstr>Deployment Slot Resource Usage</vt:lpstr>
      <vt:lpstr>Deployment Slot Resource Usage</vt:lpstr>
      <vt:lpstr>Demo</vt:lpstr>
      <vt:lpstr>Per Site Scaling</vt:lpstr>
      <vt:lpstr>Per Site Scaling</vt:lpstr>
      <vt:lpstr>Azure App Service Plan: The new Pv2 Plan</vt:lpstr>
      <vt:lpstr>Demo</vt:lpstr>
      <vt:lpstr>Azure Web Apps: ASE</vt:lpstr>
      <vt:lpstr>App Service Environment (ASE)</vt:lpstr>
      <vt:lpstr>Azure App Service Environment services  </vt:lpstr>
      <vt:lpstr>Scaling out App Service plans (ASPs) in ASE</vt:lpstr>
      <vt:lpstr>Isolated – Pricing plan just for ASE apps</vt:lpstr>
      <vt:lpstr>ASE – High Level Network Overview</vt:lpstr>
      <vt:lpstr>Azure Web Apps for Containers</vt:lpstr>
      <vt:lpstr>Web App now supports running Containers</vt:lpstr>
      <vt:lpstr>Containers as Web Apps - Benefit</vt:lpstr>
      <vt:lpstr>Azure App Service:  Build and Deploy Options Deploying containers</vt:lpstr>
      <vt:lpstr>Web app for containers</vt:lpstr>
      <vt:lpstr>Windows Container Support Public Preview</vt:lpstr>
      <vt:lpstr>Demo</vt:lpstr>
      <vt:lpstr>App Service Migration</vt:lpstr>
      <vt:lpstr>Azure Web App Migration Assistant</vt:lpstr>
      <vt:lpstr>Application Migration Assistant</vt:lpstr>
      <vt:lpstr>Demo</vt:lpstr>
      <vt:lpstr>Section Take-Aways</vt:lpstr>
      <vt:lpstr>PowerPoint Presentation</vt:lpstr>
      <vt:lpstr>Next Module…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Peter De Tender</dc:creator>
  <cp:keywords/>
  <dc:description/>
  <cp:lastModifiedBy>Peter De Tender</cp:lastModifiedBy>
  <cp:revision>5</cp:revision>
  <dcterms:created xsi:type="dcterms:W3CDTF">2019-08-20T21:59:11Z</dcterms:created>
  <dcterms:modified xsi:type="dcterms:W3CDTF">2019-08-22T17:03:25Z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0x0101000E6AE5799258C0438E38F55647EB5033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